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256" r:id="rId2"/>
    <p:sldId id="263" r:id="rId3"/>
    <p:sldId id="265" r:id="rId4"/>
    <p:sldId id="264" r:id="rId5"/>
    <p:sldId id="266" r:id="rId6"/>
    <p:sldId id="267" r:id="rId7"/>
    <p:sldId id="290" r:id="rId8"/>
    <p:sldId id="289" r:id="rId9"/>
    <p:sldId id="291" r:id="rId10"/>
    <p:sldId id="294" r:id="rId11"/>
    <p:sldId id="295" r:id="rId12"/>
    <p:sldId id="296" r:id="rId13"/>
    <p:sldId id="297" r:id="rId14"/>
    <p:sldId id="292" r:id="rId15"/>
    <p:sldId id="293" r:id="rId16"/>
    <p:sldId id="304" r:id="rId17"/>
    <p:sldId id="268" r:id="rId18"/>
    <p:sldId id="301" r:id="rId19"/>
    <p:sldId id="299" r:id="rId20"/>
    <p:sldId id="298" r:id="rId21"/>
    <p:sldId id="300" r:id="rId22"/>
    <p:sldId id="302" r:id="rId23"/>
    <p:sldId id="303" r:id="rId24"/>
    <p:sldId id="305" r:id="rId2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00"/>
    <a:srgbClr val="F2EC00"/>
    <a:srgbClr val="D6D100"/>
    <a:srgbClr val="B8B400"/>
    <a:srgbClr val="9900CC"/>
    <a:srgbClr val="D60093"/>
    <a:srgbClr val="FFFF00"/>
    <a:srgbClr val="00FFFF"/>
    <a:srgbClr val="0000FF"/>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98" autoAdjust="0"/>
    <p:restoredTop sz="94542" autoAdjust="0"/>
  </p:normalViewPr>
  <p:slideViewPr>
    <p:cSldViewPr>
      <p:cViewPr varScale="1">
        <p:scale>
          <a:sx n="70" d="100"/>
          <a:sy n="70" d="100"/>
        </p:scale>
        <p:origin x="-474" y="-10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6C72B-E23B-46B9-9296-D7C7570EA5A1}" type="datetimeFigureOut">
              <a:rPr lang="pl-PL" smtClean="0"/>
              <a:pPr/>
              <a:t>2011-05-02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152A6-54B1-46F4-9DDA-EDE7CE8B8BC6}"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9" name="Prostokąt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l-PL" smtClean="0"/>
              <a:t>Kliknij, aby edytować styl</a:t>
            </a:r>
            <a:endParaRPr kumimoji="0" lang="en-US"/>
          </a:p>
        </p:txBody>
      </p:sp>
      <p:sp>
        <p:nvSpPr>
          <p:cNvPr id="3" name="Podtytuł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l-PL" smtClean="0"/>
              <a:t>Kliknij, aby edytować styl wzorca podtytułu</a:t>
            </a:r>
            <a:endParaRPr kumimoji="0" lang="en-US"/>
          </a:p>
        </p:txBody>
      </p:sp>
      <p:sp>
        <p:nvSpPr>
          <p:cNvPr id="4" name="Symbol zastępczy daty 3"/>
          <p:cNvSpPr>
            <a:spLocks noGrp="1"/>
          </p:cNvSpPr>
          <p:nvPr>
            <p:ph type="dt" sz="half" idx="10"/>
          </p:nvPr>
        </p:nvSpPr>
        <p:spPr/>
        <p:txBody>
          <a:bodyPr/>
          <a:lstStyle/>
          <a:p>
            <a:fld id="{827DB9FC-D8CA-4216-9E31-61D68B1622C4}" type="datetimeFigureOut">
              <a:rPr lang="pl-PL" smtClean="0"/>
              <a:pPr/>
              <a:t>2011-05-02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3886291-FFDD-4016-B929-804D7E364411}" type="slidenum">
              <a:rPr lang="pl-PL" smtClean="0"/>
              <a:pPr/>
              <a:t>‹#›</a:t>
            </a:fld>
            <a:endParaRPr lang="pl-PL"/>
          </a:p>
        </p:txBody>
      </p:sp>
      <p:sp>
        <p:nvSpPr>
          <p:cNvPr id="10" name="Prostokąt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27DB9FC-D8CA-4216-9E31-61D68B1622C4}" type="datetimeFigureOut">
              <a:rPr lang="pl-PL" smtClean="0"/>
              <a:pPr/>
              <a:t>2011-05-02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3886291-FFDD-4016-B929-804D7E36441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9" name="Prostokąt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Prostokąt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pionowy 1"/>
          <p:cNvSpPr>
            <a:spLocks noGrp="1"/>
          </p:cNvSpPr>
          <p:nvPr>
            <p:ph type="title" orient="vert"/>
          </p:nvPr>
        </p:nvSpPr>
        <p:spPr>
          <a:xfrm>
            <a:off x="6781800" y="274640"/>
            <a:ext cx="19050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04800"/>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27DB9FC-D8CA-4216-9E31-61D68B1622C4}" type="datetimeFigureOut">
              <a:rPr lang="pl-PL" smtClean="0"/>
              <a:pPr/>
              <a:t>2011-05-02</a:t>
            </a:fld>
            <a:endParaRPr lang="pl-PL"/>
          </a:p>
        </p:txBody>
      </p:sp>
      <p:sp>
        <p:nvSpPr>
          <p:cNvPr id="5" name="Symbol zastępczy stopki 4"/>
          <p:cNvSpPr>
            <a:spLocks noGrp="1"/>
          </p:cNvSpPr>
          <p:nvPr>
            <p:ph type="ftr" sz="quarter" idx="11"/>
          </p:nvPr>
        </p:nvSpPr>
        <p:spPr>
          <a:xfrm>
            <a:off x="2640597" y="6377459"/>
            <a:ext cx="3836404" cy="365125"/>
          </a:xfrm>
        </p:spPr>
        <p:txBody>
          <a:bodyPr/>
          <a:lstStyle/>
          <a:p>
            <a:endParaRPr lang="pl-PL"/>
          </a:p>
        </p:txBody>
      </p:sp>
      <p:sp>
        <p:nvSpPr>
          <p:cNvPr id="6" name="Symbol zastępczy numeru slajdu 5"/>
          <p:cNvSpPr>
            <a:spLocks noGrp="1"/>
          </p:cNvSpPr>
          <p:nvPr>
            <p:ph type="sldNum" sz="quarter" idx="12"/>
          </p:nvPr>
        </p:nvSpPr>
        <p:spPr/>
        <p:txBody>
          <a:bodyPr/>
          <a:lstStyle/>
          <a:p>
            <a:fld id="{13886291-FFDD-4016-B929-804D7E36441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448"/>
            <a:ext cx="8229600" cy="1252728"/>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27DB9FC-D8CA-4216-9E31-61D68B1622C4}" type="datetimeFigureOut">
              <a:rPr lang="pl-PL" smtClean="0"/>
              <a:pPr/>
              <a:t>2011-05-02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3886291-FFDD-4016-B929-804D7E36441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9" name="Prostokąt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Prostokąt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827DB9FC-D8CA-4216-9E31-61D68B1622C4}" type="datetimeFigureOut">
              <a:rPr lang="pl-PL" smtClean="0"/>
              <a:pPr/>
              <a:t>2011-05-02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3886291-FFDD-4016-B929-804D7E364411}"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827DB9FC-D8CA-4216-9E31-61D68B1622C4}" type="datetimeFigureOut">
              <a:rPr lang="pl-PL" smtClean="0"/>
              <a:pPr/>
              <a:t>2011-05-02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3886291-FFDD-4016-B929-804D7E36441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tekst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6" name="Symbol zastępczy zawartości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827DB9FC-D8CA-4216-9E31-61D68B1622C4}" type="datetimeFigureOut">
              <a:rPr lang="pl-PL" smtClean="0"/>
              <a:pPr/>
              <a:t>2011-05-02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3886291-FFDD-4016-B929-804D7E364411}"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827DB9FC-D8CA-4216-9E31-61D68B1622C4}" type="datetimeFigureOut">
              <a:rPr lang="pl-PL" smtClean="0"/>
              <a:pPr/>
              <a:t>2011-05-02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3886291-FFDD-4016-B929-804D7E36441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27DB9FC-D8CA-4216-9E31-61D68B1622C4}" type="datetimeFigureOut">
              <a:rPr lang="pl-PL" smtClean="0"/>
              <a:pPr/>
              <a:t>2011-05-02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3886291-FFDD-4016-B929-804D7E36441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l-PL" smtClean="0"/>
              <a:t>Kliknij, aby edytować styl</a:t>
            </a:r>
            <a:endParaRPr kumimoji="0" lang="en-US"/>
          </a:p>
        </p:txBody>
      </p:sp>
      <p:sp>
        <p:nvSpPr>
          <p:cNvPr id="3" name="Symbol zastępczy zawartości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tekst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827DB9FC-D8CA-4216-9E31-61D68B1622C4}" type="datetimeFigureOut">
              <a:rPr lang="pl-PL" smtClean="0"/>
              <a:pPr/>
              <a:t>2011-05-02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3886291-FFDD-4016-B929-804D7E364411}" type="slidenum">
              <a:rPr lang="pl-PL" smtClean="0"/>
              <a:pPr/>
              <a:t>‹#›</a:t>
            </a:fld>
            <a:endParaRPr lang="pl-PL"/>
          </a:p>
        </p:txBody>
      </p:sp>
      <p:sp>
        <p:nvSpPr>
          <p:cNvPr id="12" name="Prostokąt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l-PL" smtClean="0"/>
              <a:t>Kliknij, aby edytować styl</a:t>
            </a:r>
            <a:endParaRPr kumimoji="0" lang="en-US"/>
          </a:p>
        </p:txBody>
      </p:sp>
      <p:sp>
        <p:nvSpPr>
          <p:cNvPr id="3" name="Symbol zastępczy obrazu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164592" y="1170432"/>
            <a:ext cx="2523744" cy="201168"/>
          </a:xfrm>
        </p:spPr>
        <p:txBody>
          <a:bodyPr/>
          <a:lstStyle/>
          <a:p>
            <a:fld id="{827DB9FC-D8CA-4216-9E31-61D68B1622C4}" type="datetimeFigureOut">
              <a:rPr lang="pl-PL" smtClean="0"/>
              <a:pPr/>
              <a:t>2011-05-02</a:t>
            </a:fld>
            <a:endParaRPr lang="pl-PL"/>
          </a:p>
        </p:txBody>
      </p:sp>
      <p:sp>
        <p:nvSpPr>
          <p:cNvPr id="11" name="Prostokąt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Symbol zastępczy stopki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l-PL"/>
          </a:p>
        </p:txBody>
      </p:sp>
      <p:sp>
        <p:nvSpPr>
          <p:cNvPr id="7" name="Symbol zastępczy numeru slajdu 6"/>
          <p:cNvSpPr>
            <a:spLocks noGrp="1"/>
          </p:cNvSpPr>
          <p:nvPr>
            <p:ph type="sldNum" sz="quarter" idx="12"/>
          </p:nvPr>
        </p:nvSpPr>
        <p:spPr>
          <a:xfrm>
            <a:off x="8339328" y="1170432"/>
            <a:ext cx="733864" cy="201168"/>
          </a:xfrm>
        </p:spPr>
        <p:txBody>
          <a:bodyPr/>
          <a:lstStyle/>
          <a:p>
            <a:fld id="{13886291-FFDD-4016-B929-804D7E364411}"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rostokąt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Prostokąt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ymbol zastępczy tytuł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4" name="Symbol zastępczy daty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27DB9FC-D8CA-4216-9E31-61D68B1622C4}" type="datetimeFigureOut">
              <a:rPr lang="pl-PL" smtClean="0"/>
              <a:pPr/>
              <a:t>2011-05-02</a:t>
            </a:fld>
            <a:endParaRPr lang="pl-PL"/>
          </a:p>
        </p:txBody>
      </p:sp>
      <p:sp>
        <p:nvSpPr>
          <p:cNvPr id="5" name="Symbol zastępczy stopki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l-PL"/>
          </a:p>
        </p:txBody>
      </p:sp>
      <p:sp>
        <p:nvSpPr>
          <p:cNvPr id="6" name="Symbol zastępczy numeru slajd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3886291-FFDD-4016-B929-804D7E364411}"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srcRect/>
          <a:stretch>
            <a:fillRect/>
          </a:stretch>
        </p:blipFill>
        <p:spPr bwMode="auto">
          <a:xfrm rot="1069465">
            <a:off x="5813400" y="930904"/>
            <a:ext cx="3024304" cy="3567278"/>
          </a:xfrm>
          <a:prstGeom prst="rect">
            <a:avLst/>
          </a:prstGeom>
          <a:noFill/>
          <a:ln w="9525">
            <a:noFill/>
            <a:miter lim="800000"/>
            <a:headEnd/>
            <a:tailEnd/>
          </a:ln>
          <a:effectLst/>
        </p:spPr>
      </p:pic>
      <p:sp>
        <p:nvSpPr>
          <p:cNvPr id="7" name="Prostokąt 6"/>
          <p:cNvSpPr/>
          <p:nvPr/>
        </p:nvSpPr>
        <p:spPr>
          <a:xfrm>
            <a:off x="2857488" y="5286388"/>
            <a:ext cx="3783408" cy="1200329"/>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pl-PL" sz="3600" b="1" cap="none" spc="0" dirty="0" smtClean="0">
                <a:ln>
                  <a:prstDash val="solid"/>
                </a:ln>
                <a:solidFill>
                  <a:schemeClr val="accent1">
                    <a:lumMod val="75000"/>
                  </a:schemeClr>
                </a:solidFill>
                <a:latin typeface="Vivaldi" pitchFamily="66" charset="0"/>
              </a:rPr>
              <a:t>Zuzanna Augustyniak </a:t>
            </a:r>
          </a:p>
          <a:p>
            <a:pPr algn="ctr"/>
            <a:r>
              <a:rPr lang="pl-PL" sz="3600" b="1" dirty="0" smtClean="0">
                <a:ln>
                  <a:prstDash val="solid"/>
                </a:ln>
                <a:solidFill>
                  <a:schemeClr val="accent1">
                    <a:lumMod val="75000"/>
                  </a:schemeClr>
                </a:solidFill>
                <a:latin typeface="Vivaldi" pitchFamily="66" charset="0"/>
              </a:rPr>
              <a:t>Semestr </a:t>
            </a:r>
            <a:r>
              <a:rPr lang="pl-PL" sz="3600" b="1" dirty="0" smtClean="0">
                <a:ln>
                  <a:prstDash val="solid"/>
                </a:ln>
                <a:solidFill>
                  <a:schemeClr val="accent1">
                    <a:lumMod val="75000"/>
                  </a:schemeClr>
                </a:solidFill>
                <a:latin typeface="Informal Roman" pitchFamily="66" charset="0"/>
              </a:rPr>
              <a:t>IV i</a:t>
            </a:r>
            <a:endParaRPr lang="pl-PL" sz="3600" b="1" cap="none" spc="0" dirty="0">
              <a:ln>
                <a:prstDash val="solid"/>
              </a:ln>
              <a:solidFill>
                <a:schemeClr val="accent1">
                  <a:lumMod val="75000"/>
                </a:schemeClr>
              </a:solidFill>
              <a:latin typeface="Informal Roman" pitchFamily="66" charset="0"/>
            </a:endParaRPr>
          </a:p>
        </p:txBody>
      </p:sp>
      <p:pic>
        <p:nvPicPr>
          <p:cNvPr id="1026" name="Picture 2"/>
          <p:cNvPicPr>
            <a:picLocks noChangeAspect="1" noChangeArrowheads="1"/>
          </p:cNvPicPr>
          <p:nvPr/>
        </p:nvPicPr>
        <p:blipFill>
          <a:blip r:embed="rId3"/>
          <a:srcRect l="2074" t="9748" r="18981" b="52595"/>
          <a:stretch>
            <a:fillRect/>
          </a:stretch>
        </p:blipFill>
        <p:spPr bwMode="auto">
          <a:xfrm>
            <a:off x="214282" y="4071942"/>
            <a:ext cx="3738959" cy="900971"/>
          </a:xfrm>
          <a:prstGeom prst="rect">
            <a:avLst/>
          </a:prstGeom>
          <a:noFill/>
          <a:ln w="9525">
            <a:noFill/>
            <a:miter lim="800000"/>
            <a:headEnd/>
            <a:tailEnd/>
          </a:ln>
          <a:effectLst/>
        </p:spPr>
      </p:pic>
      <p:sp>
        <p:nvSpPr>
          <p:cNvPr id="12" name="Prostokąt 11"/>
          <p:cNvSpPr/>
          <p:nvPr/>
        </p:nvSpPr>
        <p:spPr>
          <a:xfrm>
            <a:off x="571472" y="1214422"/>
            <a:ext cx="5189241" cy="1661993"/>
          </a:xfrm>
          <a:prstGeom prst="rect">
            <a:avLst/>
          </a:prstGeom>
          <a:noFill/>
        </p:spPr>
        <p:txBody>
          <a:bodyPr wrap="none" lIns="91440" tIns="45720" rIns="91440" bIns="45720">
            <a:spAutoFit/>
          </a:bodyPr>
          <a:lstStyle/>
          <a:p>
            <a:pPr algn="ctr"/>
            <a:r>
              <a:rPr lang="pl-PL" sz="3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Zarządzanie grupami </a:t>
            </a:r>
          </a:p>
          <a:p>
            <a:pPr algn="ctr"/>
            <a:r>
              <a:rPr lang="pl-PL" sz="3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i kontami użytkownika</a:t>
            </a:r>
          </a:p>
          <a:p>
            <a:pPr algn="ctr"/>
            <a:r>
              <a:rPr lang="pl-PL" sz="3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z</a:t>
            </a:r>
            <a:r>
              <a:rPr lang="pl-PL" sz="3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 pomocą wiersza poleceń</a:t>
            </a:r>
            <a:endParaRPr lang="pl-PL" sz="3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57158" y="1643050"/>
            <a:ext cx="8572560" cy="400110"/>
          </a:xfrm>
          <a:prstGeom prst="rect">
            <a:avLst/>
          </a:prstGeom>
        </p:spPr>
        <p:txBody>
          <a:bodyPr wrap="square">
            <a:spAutoFit/>
          </a:bodyPr>
          <a:lstStyle/>
          <a:p>
            <a:r>
              <a:rPr lang="pl-PL" sz="2000" dirty="0" smtClean="0">
                <a:latin typeface="Bodoni MT Condensed" pitchFamily="18" charset="0"/>
              </a:rPr>
              <a:t> </a:t>
            </a:r>
            <a:endParaRPr lang="pl-PL" sz="2000" dirty="0">
              <a:latin typeface="Bodoni MT Condensed" pitchFamily="18" charset="0"/>
            </a:endParaRPr>
          </a:p>
        </p:txBody>
      </p:sp>
      <p:sp>
        <p:nvSpPr>
          <p:cNvPr id="4" name="Podtytuł 2"/>
          <p:cNvSpPr txBox="1">
            <a:spLocks/>
          </p:cNvSpPr>
          <p:nvPr/>
        </p:nvSpPr>
        <p:spPr>
          <a:xfrm>
            <a:off x="857224"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20" name="Prostokąt 19"/>
          <p:cNvSpPr/>
          <p:nvPr/>
        </p:nvSpPr>
        <p:spPr>
          <a:xfrm>
            <a:off x="0" y="1285860"/>
            <a:ext cx="9144000" cy="1015663"/>
          </a:xfrm>
          <a:prstGeom prst="rect">
            <a:avLst/>
          </a:prstGeom>
        </p:spPr>
        <p:txBody>
          <a:bodyPr wrap="square">
            <a:spAutoFit/>
          </a:bodyPr>
          <a:lstStyle/>
          <a:p>
            <a:pPr algn="ctr"/>
            <a:endParaRPr lang="pl-PL" sz="2000" dirty="0" smtClean="0">
              <a:latin typeface="Times New Roman" pitchFamily="18" charset="0"/>
              <a:cs typeface="Times New Roman" pitchFamily="18" charset="0"/>
            </a:endParaRPr>
          </a:p>
          <a:p>
            <a:pPr algn="ctr"/>
            <a:r>
              <a:rPr lang="pl-PL" sz="2000" dirty="0" smtClean="0">
                <a:latin typeface="Times New Roman" pitchFamily="18" charset="0"/>
                <a:cs typeface="Times New Roman" pitchFamily="18" charset="0"/>
              </a:rPr>
              <a:t>W wierszu poleceń wpisujemy:</a:t>
            </a:r>
            <a:r>
              <a:rPr lang="pl-PL" sz="2000" b="1" i="1" dirty="0" smtClean="0">
                <a:latin typeface="Times New Roman" pitchFamily="18" charset="0"/>
                <a:cs typeface="Times New Roman" pitchFamily="18" charset="0"/>
              </a:rPr>
              <a:t> secpol.msc</a:t>
            </a:r>
            <a:r>
              <a:rPr lang="pl-PL" sz="2000" dirty="0" smtClean="0">
                <a:latin typeface="Times New Roman" pitchFamily="18" charset="0"/>
                <a:cs typeface="Times New Roman" pitchFamily="18" charset="0"/>
              </a:rPr>
              <a:t>. </a:t>
            </a:r>
          </a:p>
          <a:p>
            <a:pPr algn="ctr"/>
            <a:r>
              <a:rPr lang="pl-PL" sz="2000" dirty="0" smtClean="0">
                <a:latin typeface="Times New Roman" pitchFamily="18" charset="0"/>
                <a:cs typeface="Times New Roman" pitchFamily="18" charset="0"/>
              </a:rPr>
              <a:t>Otwiera nam się okno  „Zasady zabezpieczeń lokalnych” </a:t>
            </a:r>
            <a:endParaRPr lang="pl-PL" sz="2000" dirty="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2"/>
          <a:srcRect b="26398"/>
          <a:stretch>
            <a:fillRect/>
          </a:stretch>
        </p:blipFill>
        <p:spPr bwMode="auto">
          <a:xfrm>
            <a:off x="785786" y="2357430"/>
            <a:ext cx="7620000" cy="4010034"/>
          </a:xfrm>
          <a:prstGeom prst="rect">
            <a:avLst/>
          </a:prstGeom>
          <a:noFill/>
          <a:ln w="9525">
            <a:noFill/>
            <a:miter lim="800000"/>
            <a:headEnd/>
            <a:tailEnd/>
          </a:ln>
          <a:effectLst/>
        </p:spPr>
      </p:pic>
      <p:sp>
        <p:nvSpPr>
          <p:cNvPr id="9" name="Prostokąt 8"/>
          <p:cNvSpPr/>
          <p:nvPr/>
        </p:nvSpPr>
        <p:spPr>
          <a:xfrm>
            <a:off x="1643042" y="214290"/>
            <a:ext cx="6101350" cy="1077218"/>
          </a:xfrm>
          <a:prstGeom prst="rect">
            <a:avLst/>
          </a:prstGeom>
          <a:noFill/>
        </p:spPr>
        <p:txBody>
          <a:bodyPr wrap="none" lIns="91440" tIns="45720" rIns="91440" bIns="45720">
            <a:spAutoFit/>
          </a:bodyPr>
          <a:lstStyle/>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Ustanawianie i wymuszanie zasad</a:t>
            </a:r>
          </a:p>
          <a:p>
            <a:pPr algn="ct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haseł</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1" name="Strzałka w prawo 10">
            <a:hlinkClick r:id="rId3"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57158" y="1643050"/>
            <a:ext cx="8572560" cy="400110"/>
          </a:xfrm>
          <a:prstGeom prst="rect">
            <a:avLst/>
          </a:prstGeom>
        </p:spPr>
        <p:txBody>
          <a:bodyPr wrap="square">
            <a:spAutoFit/>
          </a:bodyPr>
          <a:lstStyle/>
          <a:p>
            <a:r>
              <a:rPr lang="pl-PL" sz="2000" dirty="0" smtClean="0">
                <a:latin typeface="Bodoni MT Condensed" pitchFamily="18" charset="0"/>
              </a:rPr>
              <a:t> </a:t>
            </a:r>
            <a:endParaRPr lang="pl-PL" sz="2000" dirty="0">
              <a:latin typeface="Bodoni MT Condensed" pitchFamily="18" charset="0"/>
            </a:endParaRPr>
          </a:p>
        </p:txBody>
      </p:sp>
      <p:sp>
        <p:nvSpPr>
          <p:cNvPr id="4" name="Podtytuł 2"/>
          <p:cNvSpPr txBox="1">
            <a:spLocks/>
          </p:cNvSpPr>
          <p:nvPr/>
        </p:nvSpPr>
        <p:spPr>
          <a:xfrm>
            <a:off x="857224"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8" name="Prostokąt 7"/>
          <p:cNvSpPr/>
          <p:nvPr/>
        </p:nvSpPr>
        <p:spPr>
          <a:xfrm>
            <a:off x="285720" y="1571612"/>
            <a:ext cx="8429684" cy="5016758"/>
          </a:xfrm>
          <a:prstGeom prst="rect">
            <a:avLst/>
          </a:prstGeom>
        </p:spPr>
        <p:txBody>
          <a:bodyPr wrap="square">
            <a:spAutoFit/>
          </a:bodyPr>
          <a:lstStyle/>
          <a:p>
            <a:r>
              <a:rPr lang="pl-PL" sz="1600" u="sng" dirty="0" smtClean="0">
                <a:latin typeface="Times New Roman" pitchFamily="18" charset="0"/>
                <a:cs typeface="Times New Roman" pitchFamily="18" charset="0"/>
              </a:rPr>
              <a:t>Mamy do dyspozycji listę następujących zasad :</a:t>
            </a:r>
          </a:p>
          <a:p>
            <a:pPr>
              <a:buFont typeface="Wingdings" pitchFamily="2" charset="2"/>
              <a:buChar char="§"/>
            </a:pPr>
            <a:r>
              <a:rPr lang="pl-PL" sz="1600" b="1" dirty="0" smtClean="0">
                <a:solidFill>
                  <a:srgbClr val="FFC000"/>
                </a:solidFill>
                <a:latin typeface="Times New Roman" pitchFamily="18" charset="0"/>
                <a:cs typeface="Times New Roman" pitchFamily="18" charset="0"/>
              </a:rPr>
              <a:t> </a:t>
            </a:r>
            <a:r>
              <a:rPr lang="pl-PL" sz="1600" b="1" dirty="0" smtClean="0">
                <a:latin typeface="Times New Roman" pitchFamily="18" charset="0"/>
                <a:cs typeface="Times New Roman" pitchFamily="18" charset="0"/>
              </a:rPr>
              <a:t>Wymuszaj tworzenie historii haseł</a:t>
            </a:r>
            <a:r>
              <a:rPr lang="pl-PL" sz="1600" dirty="0" smtClean="0">
                <a:latin typeface="Times New Roman" pitchFamily="18" charset="0"/>
                <a:cs typeface="Times New Roman" pitchFamily="18" charset="0"/>
              </a:rPr>
              <a:t>. Windows tworzy listę dotychczasowych haseł (maksymalnie 24), dzięki której może kontrolować, aby użytkownik nie zmieniał hasła na takie, które juz wcześniej stosował. Jeśli korzystamy z tej funkcji powinniśmy też ustawić minimalny okres ważności hasła. W ten sposób nie pozwolimy na to, aby użytkownik mógł zmieniać sobie wielokrotnie hasło, a następnie znowu podać takie, jakie miał dotychczas.</a:t>
            </a:r>
          </a:p>
          <a:p>
            <a:pPr>
              <a:buFont typeface="Wingdings" pitchFamily="2" charset="2"/>
              <a:buChar char="§"/>
            </a:pPr>
            <a:r>
              <a:rPr lang="pl-PL" sz="1600" b="1" dirty="0" smtClean="0">
                <a:solidFill>
                  <a:srgbClr val="FFC000"/>
                </a:solidFill>
                <a:latin typeface="Times New Roman" pitchFamily="18" charset="0"/>
                <a:cs typeface="Times New Roman" pitchFamily="18" charset="0"/>
              </a:rPr>
              <a:t> </a:t>
            </a:r>
            <a:r>
              <a:rPr lang="pl-PL" sz="1600" b="1" dirty="0" smtClean="0">
                <a:latin typeface="Times New Roman" pitchFamily="18" charset="0"/>
                <a:cs typeface="Times New Roman" pitchFamily="18" charset="0"/>
              </a:rPr>
              <a:t>Maksymalny </a:t>
            </a:r>
            <a:r>
              <a:rPr lang="pl-PL" sz="1600" b="1" dirty="0" smtClean="0">
                <a:latin typeface="Times New Roman" pitchFamily="18" charset="0"/>
                <a:cs typeface="Times New Roman" pitchFamily="18" charset="0"/>
              </a:rPr>
              <a:t>okres ważności hasła.</a:t>
            </a:r>
            <a:r>
              <a:rPr lang="pl-PL" sz="1600" dirty="0" smtClean="0">
                <a:latin typeface="Times New Roman" pitchFamily="18" charset="0"/>
                <a:cs typeface="Times New Roman" pitchFamily="18" charset="0"/>
              </a:rPr>
              <a:t> Ustawiamy tu okres ważności konta (maksymalnie 999 dni). Aby dla wybranego konta wyłączyć tą funkcję, należy w przystawce</a:t>
            </a:r>
            <a:r>
              <a:rPr lang="pl-PL" sz="1600" b="1" dirty="0" smtClean="0">
                <a:latin typeface="Times New Roman" pitchFamily="18" charset="0"/>
                <a:cs typeface="Times New Roman" pitchFamily="18" charset="0"/>
              </a:rPr>
              <a:t> Użytkownicy i grupy lokalne</a:t>
            </a:r>
            <a:r>
              <a:rPr lang="pl-PL" sz="1600" dirty="0" smtClean="0">
                <a:latin typeface="Times New Roman" pitchFamily="18" charset="0"/>
                <a:cs typeface="Times New Roman" pitchFamily="18" charset="0"/>
              </a:rPr>
              <a:t> otworzyć właściwości konta i zaznaczyć</a:t>
            </a:r>
            <a:r>
              <a:rPr lang="pl-PL" sz="1600" b="1" dirty="0" smtClean="0">
                <a:latin typeface="Times New Roman" pitchFamily="18" charset="0"/>
                <a:cs typeface="Times New Roman" pitchFamily="18" charset="0"/>
              </a:rPr>
              <a:t> Hasło nigdy nie wygasa</a:t>
            </a:r>
            <a:r>
              <a:rPr lang="pl-PL" sz="1600" dirty="0" smtClean="0">
                <a:latin typeface="Times New Roman" pitchFamily="18" charset="0"/>
                <a:cs typeface="Times New Roman" pitchFamily="18" charset="0"/>
              </a:rPr>
              <a:t>.</a:t>
            </a:r>
          </a:p>
          <a:p>
            <a:pPr>
              <a:buFont typeface="Wingdings" pitchFamily="2" charset="2"/>
              <a:buChar char="§"/>
            </a:pPr>
            <a:r>
              <a:rPr lang="pl-PL" sz="1600" b="1" dirty="0" smtClean="0">
                <a:solidFill>
                  <a:srgbClr val="FFC000"/>
                </a:solidFill>
                <a:latin typeface="Times New Roman" pitchFamily="18" charset="0"/>
                <a:cs typeface="Times New Roman" pitchFamily="18" charset="0"/>
              </a:rPr>
              <a:t> </a:t>
            </a:r>
            <a:r>
              <a:rPr lang="pl-PL" sz="1600" b="1" dirty="0" smtClean="0">
                <a:latin typeface="Times New Roman" pitchFamily="18" charset="0"/>
                <a:cs typeface="Times New Roman" pitchFamily="18" charset="0"/>
              </a:rPr>
              <a:t>Minimalny okres ważności konta.</a:t>
            </a:r>
            <a:r>
              <a:rPr lang="pl-PL" sz="1600" dirty="0" smtClean="0">
                <a:latin typeface="Times New Roman" pitchFamily="18" charset="0"/>
                <a:cs typeface="Times New Roman" pitchFamily="18" charset="0"/>
              </a:rPr>
              <a:t> Czyli liczba dni (maksymalnie 999), po upływie których hasło może być zmienione.</a:t>
            </a:r>
          </a:p>
          <a:p>
            <a:pPr>
              <a:buFont typeface="Wingdings" pitchFamily="2" charset="2"/>
              <a:buChar char="§"/>
            </a:pPr>
            <a:r>
              <a:rPr lang="pl-PL" sz="1600" b="1" dirty="0" smtClean="0">
                <a:solidFill>
                  <a:srgbClr val="FFC000"/>
                </a:solidFill>
                <a:latin typeface="Times New Roman" pitchFamily="18" charset="0"/>
                <a:cs typeface="Times New Roman" pitchFamily="18" charset="0"/>
              </a:rPr>
              <a:t> </a:t>
            </a:r>
            <a:r>
              <a:rPr lang="pl-PL" sz="1600" b="1" dirty="0" smtClean="0">
                <a:latin typeface="Times New Roman" pitchFamily="18" charset="0"/>
                <a:cs typeface="Times New Roman" pitchFamily="18" charset="0"/>
              </a:rPr>
              <a:t>Minimalna długość hasła.</a:t>
            </a:r>
            <a:r>
              <a:rPr lang="pl-PL" sz="1600" dirty="0" smtClean="0">
                <a:latin typeface="Times New Roman" pitchFamily="18" charset="0"/>
                <a:cs typeface="Times New Roman" pitchFamily="18" charset="0"/>
              </a:rPr>
              <a:t> Maksymalnie 14 znaków. Zmiana tego ustawienia nie wpływa na dotychczasowe hasła.</a:t>
            </a:r>
          </a:p>
          <a:p>
            <a:pPr>
              <a:buFont typeface="Wingdings" pitchFamily="2" charset="2"/>
              <a:buChar char="§"/>
            </a:pPr>
            <a:r>
              <a:rPr lang="pl-PL" sz="1600" b="1" dirty="0" smtClean="0">
                <a:solidFill>
                  <a:srgbClr val="FFC000"/>
                </a:solidFill>
                <a:latin typeface="Times New Roman" pitchFamily="18" charset="0"/>
                <a:cs typeface="Times New Roman" pitchFamily="18" charset="0"/>
              </a:rPr>
              <a:t> </a:t>
            </a:r>
            <a:r>
              <a:rPr lang="pl-PL" sz="1600" b="1" dirty="0" smtClean="0">
                <a:latin typeface="Times New Roman" pitchFamily="18" charset="0"/>
                <a:cs typeface="Times New Roman" pitchFamily="18" charset="0"/>
              </a:rPr>
              <a:t>Hasła muszą spełniać wymagania co do złożoności.</a:t>
            </a:r>
            <a:r>
              <a:rPr lang="pl-PL" sz="1600" dirty="0" smtClean="0">
                <a:latin typeface="Times New Roman" pitchFamily="18" charset="0"/>
                <a:cs typeface="Times New Roman" pitchFamily="18" charset="0"/>
              </a:rPr>
              <a:t> Włączenie zasady oznacza: hasła muszą mieć przynajmniej 6 znaków, muszą zawierać małe, duże litery, cyfry i symbole, nie mogą zawierać części nazwiska ani nazwy użytkownika. Zmiana nie wpływa na dotychczasowe hasła.</a:t>
            </a:r>
          </a:p>
          <a:p>
            <a:pPr>
              <a:buFont typeface="Wingdings" pitchFamily="2" charset="2"/>
              <a:buChar char="§"/>
            </a:pPr>
            <a:r>
              <a:rPr lang="pl-PL" sz="1600" b="1" dirty="0" smtClean="0">
                <a:solidFill>
                  <a:srgbClr val="FFC000"/>
                </a:solidFill>
                <a:latin typeface="Times New Roman" pitchFamily="18" charset="0"/>
                <a:cs typeface="Times New Roman" pitchFamily="18" charset="0"/>
              </a:rPr>
              <a:t> </a:t>
            </a:r>
            <a:r>
              <a:rPr lang="pl-PL" sz="1600" b="1" dirty="0" smtClean="0">
                <a:latin typeface="Times New Roman" pitchFamily="18" charset="0"/>
                <a:cs typeface="Times New Roman" pitchFamily="18" charset="0"/>
              </a:rPr>
              <a:t>Zapisz hasła dla wszystkich użytkowników w domenie, korzystając z szyfrowania odwracalnego.</a:t>
            </a:r>
            <a:r>
              <a:rPr lang="pl-PL" sz="1600" dirty="0" smtClean="0">
                <a:latin typeface="Times New Roman" pitchFamily="18" charset="0"/>
                <a:cs typeface="Times New Roman" pitchFamily="18" charset="0"/>
              </a:rPr>
              <a:t> Włączenie powoduje zapisywanie haseł otwartym tekstem, a nie w postaci zaszyfrowanej. Stosuje się to bardzo rzadko, jedynie w celu uzyskania kompatybilności ze starszymi aplikacjami. </a:t>
            </a:r>
            <a:endParaRPr lang="pl-PL" sz="1600" dirty="0">
              <a:latin typeface="Times New Roman" pitchFamily="18" charset="0"/>
              <a:cs typeface="Times New Roman" pitchFamily="18" charset="0"/>
            </a:endParaRPr>
          </a:p>
        </p:txBody>
      </p:sp>
      <p:sp>
        <p:nvSpPr>
          <p:cNvPr id="11" name="Prostokąt 10"/>
          <p:cNvSpPr/>
          <p:nvPr/>
        </p:nvSpPr>
        <p:spPr>
          <a:xfrm>
            <a:off x="1643042" y="214290"/>
            <a:ext cx="6101350" cy="1077218"/>
          </a:xfrm>
          <a:prstGeom prst="rect">
            <a:avLst/>
          </a:prstGeom>
          <a:noFill/>
        </p:spPr>
        <p:txBody>
          <a:bodyPr wrap="none" lIns="91440" tIns="45720" rIns="91440" bIns="45720">
            <a:spAutoFit/>
          </a:bodyPr>
          <a:lstStyle/>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Ustanawianie i wymuszanie zasad</a:t>
            </a:r>
          </a:p>
          <a:p>
            <a:pPr algn="ct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haseł</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2" name="Strzałka w prawo 11">
            <a:hlinkClick r:id="rId2"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57158" y="1643050"/>
            <a:ext cx="8572560" cy="400110"/>
          </a:xfrm>
          <a:prstGeom prst="rect">
            <a:avLst/>
          </a:prstGeom>
        </p:spPr>
        <p:txBody>
          <a:bodyPr wrap="square">
            <a:spAutoFit/>
          </a:bodyPr>
          <a:lstStyle/>
          <a:p>
            <a:r>
              <a:rPr lang="pl-PL" sz="2000" dirty="0" smtClean="0">
                <a:latin typeface="Bodoni MT Condensed" pitchFamily="18" charset="0"/>
              </a:rPr>
              <a:t> </a:t>
            </a:r>
            <a:endParaRPr lang="pl-PL" sz="2000" dirty="0">
              <a:latin typeface="Bodoni MT Condensed" pitchFamily="18" charset="0"/>
            </a:endParaRPr>
          </a:p>
        </p:txBody>
      </p:sp>
      <p:sp>
        <p:nvSpPr>
          <p:cNvPr id="4" name="Podtytuł 2"/>
          <p:cNvSpPr txBox="1">
            <a:spLocks/>
          </p:cNvSpPr>
          <p:nvPr/>
        </p:nvSpPr>
        <p:spPr>
          <a:xfrm>
            <a:off x="857224"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8" name="Prostokąt 7"/>
          <p:cNvSpPr/>
          <p:nvPr/>
        </p:nvSpPr>
        <p:spPr>
          <a:xfrm>
            <a:off x="285720" y="1571612"/>
            <a:ext cx="8429684" cy="3693319"/>
          </a:xfrm>
          <a:prstGeom prst="rect">
            <a:avLst/>
          </a:prstGeom>
        </p:spPr>
        <p:txBody>
          <a:bodyPr wrap="square">
            <a:spAutoFit/>
          </a:bodyPr>
          <a:lstStyle/>
          <a:p>
            <a:pPr algn="ctr"/>
            <a:r>
              <a:rPr lang="pl-PL" dirty="0" smtClean="0">
                <a:latin typeface="Times New Roman" pitchFamily="18" charset="0"/>
                <a:cs typeface="Times New Roman" pitchFamily="18" charset="0"/>
              </a:rPr>
              <a:t>"Zasady konta" można również zmienić z wiersza poleceń używając komendy: </a:t>
            </a:r>
          </a:p>
          <a:p>
            <a:pPr algn="ctr"/>
            <a:r>
              <a:rPr lang="pl-PL" b="1" dirty="0" smtClean="0">
                <a:latin typeface="Times New Roman" pitchFamily="18" charset="0"/>
                <a:cs typeface="Times New Roman" pitchFamily="18" charset="0"/>
              </a:rPr>
              <a:t>net accounts</a:t>
            </a:r>
            <a:r>
              <a:rPr lang="pl-PL" dirty="0" smtClean="0">
                <a:latin typeface="Times New Roman" pitchFamily="18" charset="0"/>
                <a:cs typeface="Times New Roman" pitchFamily="18" charset="0"/>
              </a:rPr>
              <a:t>  z przełącznikami:</a:t>
            </a:r>
          </a:p>
          <a:p>
            <a:endParaRPr lang="pl-PL" dirty="0" smtClean="0">
              <a:latin typeface="Times New Roman" pitchFamily="18" charset="0"/>
              <a:cs typeface="Times New Roman" pitchFamily="18" charset="0"/>
            </a:endParaRPr>
          </a:p>
          <a:p>
            <a:pPr>
              <a:buFont typeface="Arial" pitchFamily="34" charset="0"/>
              <a:buChar char="•"/>
            </a:pPr>
            <a:r>
              <a:rPr lang="pl-PL" dirty="0" smtClean="0">
                <a:solidFill>
                  <a:srgbClr val="FFC000"/>
                </a:solidFill>
                <a:latin typeface="Times New Roman" pitchFamily="18" charset="0"/>
                <a:cs typeface="Times New Roman" pitchFamily="18" charset="0"/>
              </a:rPr>
              <a:t> </a:t>
            </a:r>
            <a:r>
              <a:rPr lang="pl-PL" dirty="0" smtClean="0">
                <a:latin typeface="Times New Roman" pitchFamily="18" charset="0"/>
                <a:cs typeface="Times New Roman" pitchFamily="18" charset="0"/>
              </a:rPr>
              <a:t>FORCELOGOFF:{minuty | NO}] - czas po jakim użytkownik zostanie wylogowany</a:t>
            </a:r>
          </a:p>
          <a:p>
            <a:pPr>
              <a:buFont typeface="Arial" pitchFamily="34" charset="0"/>
              <a:buChar char="•"/>
            </a:pPr>
            <a:r>
              <a:rPr lang="pl-PL" dirty="0" smtClean="0">
                <a:solidFill>
                  <a:srgbClr val="FFC000"/>
                </a:solidFill>
                <a:latin typeface="Times New Roman" pitchFamily="18" charset="0"/>
                <a:cs typeface="Times New Roman" pitchFamily="18" charset="0"/>
              </a:rPr>
              <a:t> </a:t>
            </a:r>
            <a:r>
              <a:rPr lang="pl-PL" dirty="0" smtClean="0">
                <a:latin typeface="Times New Roman" pitchFamily="18" charset="0"/>
                <a:cs typeface="Times New Roman" pitchFamily="18" charset="0"/>
              </a:rPr>
              <a:t>MINPWLEN:długość - minimalna długość hasła (liczba znaków)</a:t>
            </a:r>
          </a:p>
          <a:p>
            <a:pPr>
              <a:buFont typeface="Arial" pitchFamily="34" charset="0"/>
              <a:buChar char="•"/>
            </a:pPr>
            <a:r>
              <a:rPr lang="pl-PL" dirty="0" smtClean="0">
                <a:solidFill>
                  <a:srgbClr val="FFC000"/>
                </a:solidFill>
                <a:latin typeface="Times New Roman" pitchFamily="18" charset="0"/>
                <a:cs typeface="Times New Roman" pitchFamily="18" charset="0"/>
              </a:rPr>
              <a:t> </a:t>
            </a:r>
            <a:r>
              <a:rPr lang="pl-PL" dirty="0" smtClean="0">
                <a:latin typeface="Times New Roman" pitchFamily="18" charset="0"/>
                <a:cs typeface="Times New Roman" pitchFamily="18" charset="0"/>
              </a:rPr>
              <a:t>MAXPWAGE:{dni | UNLIMITED} - maksymalny okres ważności hasła (liczba sekund)</a:t>
            </a:r>
          </a:p>
          <a:p>
            <a:pPr>
              <a:buFont typeface="Arial" pitchFamily="34" charset="0"/>
              <a:buChar char="•"/>
            </a:pPr>
            <a:r>
              <a:rPr lang="pl-PL" dirty="0" smtClean="0">
                <a:solidFill>
                  <a:srgbClr val="FFC000"/>
                </a:solidFill>
                <a:latin typeface="Times New Roman" pitchFamily="18" charset="0"/>
                <a:cs typeface="Times New Roman" pitchFamily="18" charset="0"/>
              </a:rPr>
              <a:t> </a:t>
            </a:r>
            <a:r>
              <a:rPr lang="pl-PL" dirty="0" smtClean="0">
                <a:latin typeface="Times New Roman" pitchFamily="18" charset="0"/>
                <a:cs typeface="Times New Roman" pitchFamily="18" charset="0"/>
              </a:rPr>
              <a:t>MINPWAGE:dni - minimalny okres ważności hasła (liczba dni)</a:t>
            </a:r>
          </a:p>
          <a:p>
            <a:pPr>
              <a:buFont typeface="Arial" pitchFamily="34" charset="0"/>
              <a:buChar char="•"/>
            </a:pPr>
            <a:r>
              <a:rPr lang="pl-PL" dirty="0" smtClean="0">
                <a:solidFill>
                  <a:srgbClr val="FFC000"/>
                </a:solidFill>
                <a:latin typeface="Times New Roman" pitchFamily="18" charset="0"/>
                <a:cs typeface="Times New Roman" pitchFamily="18" charset="0"/>
              </a:rPr>
              <a:t> </a:t>
            </a:r>
            <a:r>
              <a:rPr lang="pl-PL" dirty="0" smtClean="0">
                <a:latin typeface="Times New Roman" pitchFamily="18" charset="0"/>
                <a:cs typeface="Times New Roman" pitchFamily="18" charset="0"/>
              </a:rPr>
              <a:t>UNIQUEPW:liczba - wymusza tworzenie historii haseł (liczna haseł w historii)</a:t>
            </a:r>
          </a:p>
          <a:p>
            <a:pPr>
              <a:buFont typeface="Arial" pitchFamily="34" charset="0"/>
              <a:buChar char="•"/>
            </a:pPr>
            <a:r>
              <a:rPr lang="pl-PL" dirty="0" smtClean="0">
                <a:solidFill>
                  <a:srgbClr val="FFC000"/>
                </a:solidFill>
                <a:latin typeface="Times New Roman" pitchFamily="18" charset="0"/>
                <a:cs typeface="Times New Roman" pitchFamily="18" charset="0"/>
              </a:rPr>
              <a:t> </a:t>
            </a:r>
            <a:r>
              <a:rPr lang="pl-PL" dirty="0" smtClean="0">
                <a:latin typeface="Times New Roman" pitchFamily="18" charset="0"/>
                <a:cs typeface="Times New Roman" pitchFamily="18" charset="0"/>
              </a:rPr>
              <a:t>DOMAIN</a:t>
            </a:r>
            <a:r>
              <a:rPr lang="pl-PL" dirty="0" smtClean="0">
                <a:solidFill>
                  <a:srgbClr val="D60093"/>
                </a:solidFill>
                <a:latin typeface="Times New Roman" pitchFamily="18" charset="0"/>
                <a:cs typeface="Times New Roman" pitchFamily="18" charset="0"/>
              </a:rPr>
              <a:t> </a:t>
            </a:r>
            <a:r>
              <a:rPr lang="pl-PL" dirty="0" smtClean="0">
                <a:latin typeface="Times New Roman" pitchFamily="18" charset="0"/>
                <a:cs typeface="Times New Roman" pitchFamily="18" charset="0"/>
              </a:rPr>
              <a:t>- zmiany tyczą domeny</a:t>
            </a:r>
          </a:p>
          <a:p>
            <a:pPr>
              <a:buFont typeface="Arial" pitchFamily="34" charset="0"/>
              <a:buChar char="•"/>
            </a:pPr>
            <a:endParaRPr lang="pl-PL" dirty="0" smtClean="0">
              <a:latin typeface="Times New Roman" pitchFamily="18" charset="0"/>
              <a:cs typeface="Times New Roman" pitchFamily="18" charset="0"/>
            </a:endParaRPr>
          </a:p>
          <a:p>
            <a:r>
              <a:rPr lang="pl-PL" dirty="0" smtClean="0">
                <a:latin typeface="Times New Roman" pitchFamily="18" charset="0"/>
                <a:cs typeface="Times New Roman" pitchFamily="18" charset="0"/>
              </a:rPr>
              <a:t>Składnia wygląda np. tak:</a:t>
            </a:r>
            <a:r>
              <a:rPr lang="pl-PL" b="1" dirty="0" smtClean="0">
                <a:latin typeface="Times New Roman" pitchFamily="18" charset="0"/>
                <a:cs typeface="Times New Roman" pitchFamily="18" charset="0"/>
              </a:rPr>
              <a:t> net accounts /MAXPWAGE:90 </a:t>
            </a:r>
            <a:r>
              <a:rPr lang="pl-PL" dirty="0" smtClean="0">
                <a:latin typeface="Times New Roman" pitchFamily="18" charset="0"/>
                <a:cs typeface="Times New Roman" pitchFamily="18" charset="0"/>
              </a:rPr>
              <a:t>, czyli ustawia maksymalny okres ważności hasła na 90 dni (czas podany w dniach). </a:t>
            </a:r>
            <a:endParaRPr lang="pl-PL"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t="76316" r="4579" b="2302"/>
          <a:stretch>
            <a:fillRect/>
          </a:stretch>
        </p:blipFill>
        <p:spPr bwMode="auto">
          <a:xfrm>
            <a:off x="357157" y="5286388"/>
            <a:ext cx="8204227" cy="928694"/>
          </a:xfrm>
          <a:prstGeom prst="rect">
            <a:avLst/>
          </a:prstGeom>
          <a:noFill/>
          <a:ln w="9525">
            <a:noFill/>
            <a:miter lim="800000"/>
            <a:headEnd/>
            <a:tailEnd/>
          </a:ln>
          <a:effectLst/>
        </p:spPr>
      </p:pic>
      <p:sp>
        <p:nvSpPr>
          <p:cNvPr id="11" name="Prostokąt 10"/>
          <p:cNvSpPr/>
          <p:nvPr/>
        </p:nvSpPr>
        <p:spPr>
          <a:xfrm>
            <a:off x="1643042" y="214290"/>
            <a:ext cx="6101350" cy="1077218"/>
          </a:xfrm>
          <a:prstGeom prst="rect">
            <a:avLst/>
          </a:prstGeom>
          <a:noFill/>
        </p:spPr>
        <p:txBody>
          <a:bodyPr wrap="none" lIns="91440" tIns="45720" rIns="91440" bIns="45720">
            <a:spAutoFit/>
          </a:bodyPr>
          <a:lstStyle/>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Ustanawianie i wymuszanie zasad</a:t>
            </a:r>
          </a:p>
          <a:p>
            <a:pPr algn="ct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haseł</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2" name="Strzałka w prawo 11">
            <a:hlinkClick r:id="rId3"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57158" y="1643050"/>
            <a:ext cx="8572560" cy="400110"/>
          </a:xfrm>
          <a:prstGeom prst="rect">
            <a:avLst/>
          </a:prstGeom>
        </p:spPr>
        <p:txBody>
          <a:bodyPr wrap="square">
            <a:spAutoFit/>
          </a:bodyPr>
          <a:lstStyle/>
          <a:p>
            <a:r>
              <a:rPr lang="pl-PL" sz="2000" dirty="0" smtClean="0">
                <a:latin typeface="Bodoni MT Condensed" pitchFamily="18" charset="0"/>
              </a:rPr>
              <a:t> </a:t>
            </a:r>
            <a:endParaRPr lang="pl-PL" sz="2000" dirty="0">
              <a:latin typeface="Bodoni MT Condensed" pitchFamily="18" charset="0"/>
            </a:endParaRPr>
          </a:p>
        </p:txBody>
      </p:sp>
      <p:sp>
        <p:nvSpPr>
          <p:cNvPr id="4" name="Podtytuł 2"/>
          <p:cNvSpPr txBox="1">
            <a:spLocks/>
          </p:cNvSpPr>
          <p:nvPr/>
        </p:nvSpPr>
        <p:spPr>
          <a:xfrm>
            <a:off x="857224"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8" name="Prostokąt 7"/>
          <p:cNvSpPr/>
          <p:nvPr/>
        </p:nvSpPr>
        <p:spPr>
          <a:xfrm>
            <a:off x="285720" y="1643050"/>
            <a:ext cx="8429684" cy="2031325"/>
          </a:xfrm>
          <a:prstGeom prst="rect">
            <a:avLst/>
          </a:prstGeom>
        </p:spPr>
        <p:txBody>
          <a:bodyPr wrap="square">
            <a:spAutoFit/>
          </a:bodyPr>
          <a:lstStyle/>
          <a:p>
            <a:pPr algn="ctr"/>
            <a:r>
              <a:rPr lang="pl-PL" dirty="0" smtClean="0">
                <a:latin typeface="Times New Roman" pitchFamily="18" charset="0"/>
                <a:cs typeface="Times New Roman" pitchFamily="18" charset="0"/>
              </a:rPr>
              <a:t>Użytkownik nie może zmienić hasła - opcja przydatna dla kont które nie posiadają hasła (np. często konto Gość). </a:t>
            </a:r>
          </a:p>
          <a:p>
            <a:pPr algn="ctr"/>
            <a:r>
              <a:rPr lang="pl-PL" dirty="0" smtClean="0">
                <a:latin typeface="Times New Roman" pitchFamily="18" charset="0"/>
                <a:cs typeface="Times New Roman" pitchFamily="18" charset="0"/>
              </a:rPr>
              <a:t>Odpowiednia komenda : </a:t>
            </a:r>
            <a:r>
              <a:rPr lang="pl-PL" b="1" dirty="0" smtClean="0">
                <a:latin typeface="Times New Roman" pitchFamily="18" charset="0"/>
                <a:cs typeface="Times New Roman" pitchFamily="18" charset="0"/>
              </a:rPr>
              <a:t>net user użytkownik /PASSWORDCHG:&lt;YES | NO&gt;</a:t>
            </a:r>
            <a:r>
              <a:rPr lang="pl-PL" dirty="0" smtClean="0">
                <a:latin typeface="Times New Roman" pitchFamily="18" charset="0"/>
                <a:cs typeface="Times New Roman" pitchFamily="18" charset="0"/>
              </a:rPr>
              <a:t> .</a:t>
            </a:r>
          </a:p>
          <a:p>
            <a:pPr algn="ctr"/>
            <a:endParaRPr lang="pl-PL" dirty="0" smtClean="0">
              <a:latin typeface="Times New Roman" pitchFamily="18" charset="0"/>
              <a:cs typeface="Times New Roman" pitchFamily="18" charset="0"/>
            </a:endParaRPr>
          </a:p>
          <a:p>
            <a:pPr algn="ctr"/>
            <a:r>
              <a:rPr lang="pl-PL" dirty="0" smtClean="0">
                <a:latin typeface="Times New Roman" pitchFamily="18" charset="0"/>
                <a:cs typeface="Times New Roman" pitchFamily="18" charset="0"/>
              </a:rPr>
              <a:t> Dodatkowo możemy ustawić tylko z linki komend czy dla danego konta jest w ogóle wymagane hasło, domyślna wartość to hasło jest wymagane.</a:t>
            </a:r>
          </a:p>
          <a:p>
            <a:pPr algn="ctr"/>
            <a:r>
              <a:rPr lang="pl-PL" dirty="0" smtClean="0">
                <a:latin typeface="Times New Roman" pitchFamily="18" charset="0"/>
                <a:cs typeface="Times New Roman" pitchFamily="18" charset="0"/>
              </a:rPr>
              <a:t> Odpowiednia komenda : </a:t>
            </a:r>
            <a:r>
              <a:rPr lang="pl-PL" b="1" dirty="0" smtClean="0">
                <a:latin typeface="Times New Roman" pitchFamily="18" charset="0"/>
                <a:cs typeface="Times New Roman" pitchFamily="18" charset="0"/>
              </a:rPr>
              <a:t>net user użytkownik /PASSWORDREQ:&lt;YES | NO&gt;</a:t>
            </a:r>
            <a:endParaRPr lang="pl-PL"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t="60965" r="5687" b="1754"/>
          <a:stretch>
            <a:fillRect/>
          </a:stretch>
        </p:blipFill>
        <p:spPr bwMode="auto">
          <a:xfrm>
            <a:off x="642910" y="4143380"/>
            <a:ext cx="7512728" cy="1500198"/>
          </a:xfrm>
          <a:prstGeom prst="rect">
            <a:avLst/>
          </a:prstGeom>
          <a:noFill/>
          <a:ln w="9525">
            <a:noFill/>
            <a:miter lim="800000"/>
            <a:headEnd/>
            <a:tailEnd/>
          </a:ln>
          <a:effectLst/>
        </p:spPr>
      </p:pic>
      <p:sp>
        <p:nvSpPr>
          <p:cNvPr id="11" name="Prostokąt 10"/>
          <p:cNvSpPr/>
          <p:nvPr/>
        </p:nvSpPr>
        <p:spPr>
          <a:xfrm>
            <a:off x="1643042" y="214290"/>
            <a:ext cx="6101350" cy="1077218"/>
          </a:xfrm>
          <a:prstGeom prst="rect">
            <a:avLst/>
          </a:prstGeom>
          <a:noFill/>
        </p:spPr>
        <p:txBody>
          <a:bodyPr wrap="none" lIns="91440" tIns="45720" rIns="91440" bIns="45720">
            <a:spAutoFit/>
          </a:bodyPr>
          <a:lstStyle/>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Ustanawianie i wymuszanie zasad</a:t>
            </a:r>
          </a:p>
          <a:p>
            <a:pPr algn="ct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haseł</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2" name="Strzałka w prawo 11">
            <a:hlinkClick r:id="rId3"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grayscl/>
          </a:blip>
          <a:srcRect t="22726" r="55000" b="25875"/>
          <a:stretch>
            <a:fillRect/>
          </a:stretch>
        </p:blipFill>
        <p:spPr bwMode="auto">
          <a:xfrm rot="1378982">
            <a:off x="6207600" y="3047231"/>
            <a:ext cx="2920411" cy="2385020"/>
          </a:xfrm>
          <a:prstGeom prst="rect">
            <a:avLst/>
          </a:prstGeom>
          <a:noFill/>
          <a:ln w="9525">
            <a:noFill/>
            <a:miter lim="800000"/>
            <a:headEnd/>
            <a:tailEnd/>
          </a:ln>
          <a:effectLst>
            <a:softEdge rad="635000"/>
          </a:effectLst>
        </p:spPr>
      </p:pic>
      <p:sp>
        <p:nvSpPr>
          <p:cNvPr id="5" name="Prostokąt 4"/>
          <p:cNvSpPr/>
          <p:nvPr/>
        </p:nvSpPr>
        <p:spPr>
          <a:xfrm>
            <a:off x="357158" y="1643050"/>
            <a:ext cx="8572560" cy="400110"/>
          </a:xfrm>
          <a:prstGeom prst="rect">
            <a:avLst/>
          </a:prstGeom>
        </p:spPr>
        <p:txBody>
          <a:bodyPr wrap="square">
            <a:spAutoFit/>
          </a:bodyPr>
          <a:lstStyle/>
          <a:p>
            <a:r>
              <a:rPr lang="pl-PL" sz="2000" dirty="0" smtClean="0">
                <a:latin typeface="Bodoni MT Condensed" pitchFamily="18" charset="0"/>
              </a:rPr>
              <a:t> </a:t>
            </a:r>
            <a:endParaRPr lang="pl-PL" sz="2000" dirty="0">
              <a:latin typeface="Bodoni MT Condensed" pitchFamily="18" charset="0"/>
            </a:endParaRPr>
          </a:p>
        </p:txBody>
      </p:sp>
      <p:sp>
        <p:nvSpPr>
          <p:cNvPr id="4" name="Podtytuł 2"/>
          <p:cNvSpPr txBox="1">
            <a:spLocks/>
          </p:cNvSpPr>
          <p:nvPr/>
        </p:nvSpPr>
        <p:spPr>
          <a:xfrm>
            <a:off x="857224"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20" name="Prostokąt 19"/>
          <p:cNvSpPr/>
          <p:nvPr/>
        </p:nvSpPr>
        <p:spPr>
          <a:xfrm>
            <a:off x="0" y="1357298"/>
            <a:ext cx="9144000" cy="1015663"/>
          </a:xfrm>
          <a:prstGeom prst="rect">
            <a:avLst/>
          </a:prstGeom>
        </p:spPr>
        <p:txBody>
          <a:bodyPr wrap="square">
            <a:spAutoFit/>
          </a:bodyPr>
          <a:lstStyle/>
          <a:p>
            <a:pPr algn="ctr"/>
            <a:endParaRPr lang="pl-PL" sz="2000" dirty="0" smtClean="0">
              <a:latin typeface="Times New Roman" pitchFamily="18" charset="0"/>
              <a:cs typeface="Times New Roman" pitchFamily="18" charset="0"/>
            </a:endParaRPr>
          </a:p>
          <a:p>
            <a:pPr algn="ctr"/>
            <a:r>
              <a:rPr lang="pl-PL" sz="2000" dirty="0" smtClean="0">
                <a:latin typeface="Times New Roman" pitchFamily="18" charset="0"/>
                <a:cs typeface="Times New Roman" pitchFamily="18" charset="0"/>
              </a:rPr>
              <a:t>Za pomocą polecenia Net Localgroup tworzymy grupy użytkowników, ponieważ  jest ich wiele poniżej przykład pliku wsadowego.</a:t>
            </a:r>
            <a:endParaRPr lang="pl-PL" sz="2000" dirty="0">
              <a:latin typeface="Times New Roman" pitchFamily="18" charset="0"/>
              <a:cs typeface="Times New Roman" pitchFamily="18" charset="0"/>
            </a:endParaRPr>
          </a:p>
        </p:txBody>
      </p:sp>
      <p:sp>
        <p:nvSpPr>
          <p:cNvPr id="11" name="Tytuł 1"/>
          <p:cNvSpPr txBox="1">
            <a:spLocks/>
          </p:cNvSpPr>
          <p:nvPr/>
        </p:nvSpPr>
        <p:spPr>
          <a:xfrm rot="1340272">
            <a:off x="7015663" y="2503388"/>
            <a:ext cx="2143172" cy="1252728"/>
          </a:xfrm>
          <a:prstGeom prst="rect">
            <a:avLst/>
          </a:prstGeom>
        </p:spPr>
        <p:txBody>
          <a:bodyPr vert="horz" lIns="91440" rIns="45720" rtlCol="0" anchor="ctr">
            <a:normAutofit fontScale="9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z="3300" b="1" dirty="0" smtClean="0">
                <a:solidFill>
                  <a:srgbClr val="FFC000"/>
                </a:solidFill>
                <a:effectLst>
                  <a:outerShdw blurRad="38100" dist="38100" dir="2700000" algn="tl">
                    <a:srgbClr val="000000">
                      <a:alpha val="43137"/>
                    </a:srgbClr>
                  </a:outerShdw>
                </a:effectLst>
                <a:latin typeface="Bodoni MT Condensed" pitchFamily="18" charset="0"/>
                <a:ea typeface="+mj-ea"/>
                <a:cs typeface="+mj-cs"/>
              </a:rPr>
              <a:t>Net Localgroup</a:t>
            </a:r>
            <a:r>
              <a:rPr kumimoji="0" lang="pl-PL" sz="44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t/>
            </a:r>
            <a:br>
              <a:rPr kumimoji="0" lang="pl-PL" sz="44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br>
            <a:endParaRPr kumimoji="0" lang="pl-PL" sz="45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pic>
        <p:nvPicPr>
          <p:cNvPr id="7170" name="Picture 2"/>
          <p:cNvPicPr>
            <a:picLocks noChangeAspect="1" noChangeArrowheads="1"/>
          </p:cNvPicPr>
          <p:nvPr/>
        </p:nvPicPr>
        <p:blipFill>
          <a:blip r:embed="rId3"/>
          <a:srcRect b="21052"/>
          <a:stretch>
            <a:fillRect/>
          </a:stretch>
        </p:blipFill>
        <p:spPr bwMode="auto">
          <a:xfrm>
            <a:off x="357158" y="2428868"/>
            <a:ext cx="6448425" cy="2571768"/>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b="56140"/>
          <a:stretch>
            <a:fillRect/>
          </a:stretch>
        </p:blipFill>
        <p:spPr bwMode="auto">
          <a:xfrm>
            <a:off x="357158" y="5143512"/>
            <a:ext cx="6286500" cy="1428760"/>
          </a:xfrm>
          <a:prstGeom prst="rect">
            <a:avLst/>
          </a:prstGeom>
          <a:noFill/>
          <a:ln w="9525">
            <a:noFill/>
            <a:miter lim="800000"/>
            <a:headEnd/>
            <a:tailEnd/>
          </a:ln>
          <a:effectLst/>
        </p:spPr>
      </p:pic>
      <p:sp>
        <p:nvSpPr>
          <p:cNvPr id="14" name="Tytuł 1"/>
          <p:cNvSpPr txBox="1">
            <a:spLocks/>
          </p:cNvSpPr>
          <p:nvPr/>
        </p:nvSpPr>
        <p:spPr>
          <a:xfrm rot="1340272">
            <a:off x="6855395" y="5006129"/>
            <a:ext cx="2143172" cy="1188452"/>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z="3300" b="1" dirty="0" smtClean="0">
                <a:solidFill>
                  <a:srgbClr val="FFC000"/>
                </a:solidFill>
                <a:effectLst>
                  <a:outerShdw blurRad="38100" dist="38100" dir="2700000" algn="tl">
                    <a:srgbClr val="000000">
                      <a:alpha val="43137"/>
                    </a:srgbClr>
                  </a:outerShdw>
                </a:effectLst>
                <a:latin typeface="Bodoni MT Condensed" pitchFamily="18" charset="0"/>
                <a:ea typeface="+mj-ea"/>
                <a:cs typeface="+mj-cs"/>
              </a:rPr>
              <a:t>g</a:t>
            </a:r>
            <a:r>
              <a:rPr kumimoji="0" lang="pl-PL" sz="3300" b="1" i="0" u="none" strike="noStrike" kern="1200" cap="none" spc="0" normalizeH="0" baseline="0" noProof="0" dirty="0" err="1" smtClean="0">
                <a:ln>
                  <a:noFill/>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t>rupy.bat</a:t>
            </a:r>
            <a:endParaRPr kumimoji="0" lang="pl-PL" sz="45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15" name="Prostokąt 14"/>
          <p:cNvSpPr/>
          <p:nvPr/>
        </p:nvSpPr>
        <p:spPr>
          <a:xfrm>
            <a:off x="1714480" y="357166"/>
            <a:ext cx="5306261" cy="584775"/>
          </a:xfrm>
          <a:prstGeom prst="rect">
            <a:avLst/>
          </a:prstGeom>
          <a:noFill/>
        </p:spPr>
        <p:txBody>
          <a:bodyPr wrap="none" lIns="91440" tIns="45720" rIns="91440" bIns="45720">
            <a:spAutoFit/>
          </a:bodyPr>
          <a:lstStyle/>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Tworzenie grup użytkownika</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6" name="Strzałka w prawo 15">
            <a:hlinkClick r:id="rId5"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grayscl/>
          </a:blip>
          <a:srcRect t="4881" r="51086" b="34924"/>
          <a:stretch>
            <a:fillRect/>
          </a:stretch>
        </p:blipFill>
        <p:spPr bwMode="auto">
          <a:xfrm>
            <a:off x="7000892" y="2000240"/>
            <a:ext cx="1928858" cy="2643206"/>
          </a:xfrm>
          <a:prstGeom prst="rect">
            <a:avLst/>
          </a:prstGeom>
          <a:noFill/>
          <a:ln w="9525">
            <a:noFill/>
            <a:miter lim="800000"/>
            <a:headEnd/>
            <a:tailEnd/>
          </a:ln>
          <a:effectLst>
            <a:softEdge rad="317500"/>
          </a:effectLst>
        </p:spPr>
      </p:pic>
      <p:sp>
        <p:nvSpPr>
          <p:cNvPr id="5" name="Prostokąt 4"/>
          <p:cNvSpPr/>
          <p:nvPr/>
        </p:nvSpPr>
        <p:spPr>
          <a:xfrm>
            <a:off x="357158" y="1643050"/>
            <a:ext cx="8572560" cy="400110"/>
          </a:xfrm>
          <a:prstGeom prst="rect">
            <a:avLst/>
          </a:prstGeom>
        </p:spPr>
        <p:txBody>
          <a:bodyPr wrap="square">
            <a:spAutoFit/>
          </a:bodyPr>
          <a:lstStyle/>
          <a:p>
            <a:r>
              <a:rPr lang="pl-PL" sz="2000" dirty="0" smtClean="0">
                <a:latin typeface="Bodoni MT Condensed" pitchFamily="18" charset="0"/>
              </a:rPr>
              <a:t> </a:t>
            </a:r>
            <a:endParaRPr lang="pl-PL" sz="2000" dirty="0">
              <a:latin typeface="Bodoni MT Condensed" pitchFamily="18" charset="0"/>
            </a:endParaRPr>
          </a:p>
        </p:txBody>
      </p:sp>
      <p:sp>
        <p:nvSpPr>
          <p:cNvPr id="4" name="Podtytuł 2"/>
          <p:cNvSpPr txBox="1">
            <a:spLocks/>
          </p:cNvSpPr>
          <p:nvPr/>
        </p:nvSpPr>
        <p:spPr>
          <a:xfrm>
            <a:off x="857224"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20" name="Prostokąt 19"/>
          <p:cNvSpPr/>
          <p:nvPr/>
        </p:nvSpPr>
        <p:spPr>
          <a:xfrm>
            <a:off x="571472" y="4071942"/>
            <a:ext cx="4929222" cy="707886"/>
          </a:xfrm>
          <a:prstGeom prst="rect">
            <a:avLst/>
          </a:prstGeom>
        </p:spPr>
        <p:txBody>
          <a:bodyPr wrap="square">
            <a:spAutoFit/>
          </a:bodyPr>
          <a:lstStyle/>
          <a:p>
            <a:endParaRPr lang="pl-PL" sz="2000" dirty="0" smtClean="0">
              <a:latin typeface="Times New Roman" pitchFamily="18" charset="0"/>
              <a:cs typeface="Times New Roman" pitchFamily="18" charset="0"/>
            </a:endParaRPr>
          </a:p>
          <a:p>
            <a:r>
              <a:rPr lang="pl-PL" sz="2000" dirty="0" smtClean="0">
                <a:latin typeface="Times New Roman" pitchFamily="18" charset="0"/>
                <a:cs typeface="Times New Roman" pitchFamily="18" charset="0"/>
              </a:rPr>
              <a:t>Za pomocą pliku wsadowego: </a:t>
            </a:r>
            <a:endParaRPr lang="pl-PL" sz="20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srcRect l="1255" t="45614" r="6709" b="1754"/>
          <a:stretch>
            <a:fillRect/>
          </a:stretch>
        </p:blipFill>
        <p:spPr bwMode="auto">
          <a:xfrm>
            <a:off x="571472" y="2357430"/>
            <a:ext cx="6429420" cy="1857388"/>
          </a:xfrm>
          <a:prstGeom prst="rect">
            <a:avLst/>
          </a:prstGeom>
          <a:noFill/>
          <a:ln w="9525">
            <a:noFill/>
            <a:miter lim="800000"/>
            <a:headEnd/>
            <a:tailEnd/>
          </a:ln>
          <a:effectLst/>
        </p:spPr>
      </p:pic>
      <p:sp>
        <p:nvSpPr>
          <p:cNvPr id="12" name="Prostokąt 11"/>
          <p:cNvSpPr/>
          <p:nvPr/>
        </p:nvSpPr>
        <p:spPr>
          <a:xfrm>
            <a:off x="500034" y="1500174"/>
            <a:ext cx="4929222" cy="707886"/>
          </a:xfrm>
          <a:prstGeom prst="rect">
            <a:avLst/>
          </a:prstGeom>
        </p:spPr>
        <p:txBody>
          <a:bodyPr wrap="square">
            <a:spAutoFit/>
          </a:bodyPr>
          <a:lstStyle/>
          <a:p>
            <a:endParaRPr lang="pl-PL" sz="2000" dirty="0" smtClean="0">
              <a:latin typeface="Times New Roman" pitchFamily="18" charset="0"/>
              <a:cs typeface="Times New Roman" pitchFamily="18" charset="0"/>
            </a:endParaRPr>
          </a:p>
          <a:p>
            <a:r>
              <a:rPr lang="pl-PL" sz="2000" dirty="0" smtClean="0">
                <a:latin typeface="Times New Roman" pitchFamily="18" charset="0"/>
                <a:cs typeface="Times New Roman" pitchFamily="18" charset="0"/>
              </a:rPr>
              <a:t>START / Uruchom / </a:t>
            </a:r>
            <a:r>
              <a:rPr lang="pl-PL" sz="2000" dirty="0" err="1" smtClean="0">
                <a:latin typeface="Times New Roman" pitchFamily="18" charset="0"/>
                <a:cs typeface="Times New Roman" pitchFamily="18" charset="0"/>
              </a:rPr>
              <a:t>cmd.exe</a:t>
            </a:r>
            <a:endParaRPr lang="pl-PL" sz="2000" dirty="0" smtClean="0">
              <a:latin typeface="Times New Roman" pitchFamily="18" charset="0"/>
              <a:cs typeface="Times New Roman" pitchFamily="18" charset="0"/>
            </a:endParaRPr>
          </a:p>
        </p:txBody>
      </p:sp>
      <p:sp>
        <p:nvSpPr>
          <p:cNvPr id="13" name="Tytuł 1"/>
          <p:cNvSpPr txBox="1">
            <a:spLocks/>
          </p:cNvSpPr>
          <p:nvPr/>
        </p:nvSpPr>
        <p:spPr>
          <a:xfrm rot="1340272">
            <a:off x="7074887" y="4791815"/>
            <a:ext cx="2143172" cy="1188452"/>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24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t>przypisywanie.bat</a:t>
            </a:r>
            <a:endParaRPr kumimoji="0" lang="pl-PL" sz="24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pic>
        <p:nvPicPr>
          <p:cNvPr id="8195" name="Picture 3"/>
          <p:cNvPicPr>
            <a:picLocks noChangeAspect="1" noChangeArrowheads="1"/>
          </p:cNvPicPr>
          <p:nvPr/>
        </p:nvPicPr>
        <p:blipFill>
          <a:blip r:embed="rId4"/>
          <a:srcRect r="19632" b="58772"/>
          <a:stretch>
            <a:fillRect/>
          </a:stretch>
        </p:blipFill>
        <p:spPr bwMode="auto">
          <a:xfrm>
            <a:off x="571472" y="4857760"/>
            <a:ext cx="6449831" cy="1714512"/>
          </a:xfrm>
          <a:prstGeom prst="rect">
            <a:avLst/>
          </a:prstGeom>
          <a:noFill/>
          <a:ln w="9525">
            <a:noFill/>
            <a:miter lim="800000"/>
            <a:headEnd/>
            <a:tailEnd/>
          </a:ln>
          <a:effectLst/>
        </p:spPr>
      </p:pic>
      <p:sp>
        <p:nvSpPr>
          <p:cNvPr id="15" name="Prostokąt 14"/>
          <p:cNvSpPr/>
          <p:nvPr/>
        </p:nvSpPr>
        <p:spPr>
          <a:xfrm>
            <a:off x="1428728" y="214290"/>
            <a:ext cx="5928225" cy="1077218"/>
          </a:xfrm>
          <a:prstGeom prst="rect">
            <a:avLst/>
          </a:prstGeom>
          <a:noFill/>
        </p:spPr>
        <p:txBody>
          <a:bodyPr wrap="none" lIns="91440" tIns="45720" rIns="91440" bIns="45720">
            <a:spAutoFit/>
          </a:bodyPr>
          <a:lstStyle/>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Przypisywanie użytkowników do</a:t>
            </a:r>
          </a:p>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poszczególnych grup</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7" name="Strzałka w prawo 16">
            <a:hlinkClick r:id="rId5"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57158" y="1643050"/>
            <a:ext cx="8572560" cy="400110"/>
          </a:xfrm>
          <a:prstGeom prst="rect">
            <a:avLst/>
          </a:prstGeom>
        </p:spPr>
        <p:txBody>
          <a:bodyPr wrap="square">
            <a:spAutoFit/>
          </a:bodyPr>
          <a:lstStyle/>
          <a:p>
            <a:r>
              <a:rPr lang="pl-PL" sz="2000" dirty="0" smtClean="0">
                <a:latin typeface="Bodoni MT Condensed" pitchFamily="18" charset="0"/>
              </a:rPr>
              <a:t> </a:t>
            </a:r>
            <a:endParaRPr lang="pl-PL" sz="2000" dirty="0">
              <a:latin typeface="Bodoni MT Condensed" pitchFamily="18" charset="0"/>
            </a:endParaRPr>
          </a:p>
        </p:txBody>
      </p:sp>
      <p:sp>
        <p:nvSpPr>
          <p:cNvPr id="4" name="Podtytuł 2"/>
          <p:cNvSpPr txBox="1">
            <a:spLocks/>
          </p:cNvSpPr>
          <p:nvPr/>
        </p:nvSpPr>
        <p:spPr>
          <a:xfrm>
            <a:off x="857224"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20" name="Prostokąt 19"/>
          <p:cNvSpPr/>
          <p:nvPr/>
        </p:nvSpPr>
        <p:spPr>
          <a:xfrm>
            <a:off x="571472" y="4071942"/>
            <a:ext cx="4929222" cy="707886"/>
          </a:xfrm>
          <a:prstGeom prst="rect">
            <a:avLst/>
          </a:prstGeom>
        </p:spPr>
        <p:txBody>
          <a:bodyPr wrap="square">
            <a:spAutoFit/>
          </a:bodyPr>
          <a:lstStyle/>
          <a:p>
            <a:endParaRPr lang="pl-PL" sz="2000" dirty="0" smtClean="0">
              <a:latin typeface="Times New Roman" pitchFamily="18" charset="0"/>
              <a:cs typeface="Times New Roman" pitchFamily="18" charset="0"/>
            </a:endParaRPr>
          </a:p>
          <a:p>
            <a:r>
              <a:rPr lang="pl-PL" sz="2000" dirty="0" smtClean="0">
                <a:latin typeface="Times New Roman" pitchFamily="18" charset="0"/>
                <a:cs typeface="Times New Roman" pitchFamily="18" charset="0"/>
              </a:rPr>
              <a:t>Za pomocą pliku wsadowego: </a:t>
            </a:r>
            <a:endParaRPr lang="pl-PL" sz="2000" dirty="0">
              <a:latin typeface="Times New Roman" pitchFamily="18" charset="0"/>
              <a:cs typeface="Times New Roman" pitchFamily="18" charset="0"/>
            </a:endParaRPr>
          </a:p>
        </p:txBody>
      </p:sp>
      <p:sp>
        <p:nvSpPr>
          <p:cNvPr id="12" name="Prostokąt 11"/>
          <p:cNvSpPr/>
          <p:nvPr/>
        </p:nvSpPr>
        <p:spPr>
          <a:xfrm>
            <a:off x="500034" y="1500174"/>
            <a:ext cx="4929222" cy="707886"/>
          </a:xfrm>
          <a:prstGeom prst="rect">
            <a:avLst/>
          </a:prstGeom>
        </p:spPr>
        <p:txBody>
          <a:bodyPr wrap="square">
            <a:spAutoFit/>
          </a:bodyPr>
          <a:lstStyle/>
          <a:p>
            <a:endParaRPr lang="pl-PL" sz="2000" dirty="0" smtClean="0">
              <a:latin typeface="Times New Roman" pitchFamily="18" charset="0"/>
              <a:cs typeface="Times New Roman" pitchFamily="18" charset="0"/>
            </a:endParaRPr>
          </a:p>
          <a:p>
            <a:r>
              <a:rPr lang="pl-PL" sz="2000" dirty="0" smtClean="0">
                <a:latin typeface="Times New Roman" pitchFamily="18" charset="0"/>
                <a:cs typeface="Times New Roman" pitchFamily="18" charset="0"/>
              </a:rPr>
              <a:t>START / Uruchom / </a:t>
            </a:r>
            <a:r>
              <a:rPr lang="pl-PL" sz="2000" dirty="0" err="1" smtClean="0">
                <a:latin typeface="Times New Roman" pitchFamily="18" charset="0"/>
                <a:cs typeface="Times New Roman" pitchFamily="18" charset="0"/>
              </a:rPr>
              <a:t>cmd.exe</a:t>
            </a:r>
            <a:endParaRPr lang="pl-PL" sz="2000" dirty="0" smtClean="0">
              <a:latin typeface="Times New Roman" pitchFamily="18" charset="0"/>
              <a:cs typeface="Times New Roman" pitchFamily="18" charset="0"/>
            </a:endParaRPr>
          </a:p>
        </p:txBody>
      </p:sp>
      <p:sp>
        <p:nvSpPr>
          <p:cNvPr id="13" name="Tytuł 1"/>
          <p:cNvSpPr txBox="1">
            <a:spLocks/>
          </p:cNvSpPr>
          <p:nvPr/>
        </p:nvSpPr>
        <p:spPr>
          <a:xfrm rot="1340272">
            <a:off x="7289202" y="4434625"/>
            <a:ext cx="2143172" cy="1188452"/>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z="2800" b="1" dirty="0" err="1" smtClean="0">
                <a:solidFill>
                  <a:srgbClr val="FFC000"/>
                </a:solidFill>
                <a:effectLst>
                  <a:outerShdw blurRad="38100" dist="38100" dir="2700000" algn="tl">
                    <a:srgbClr val="000000">
                      <a:alpha val="43137"/>
                    </a:srgbClr>
                  </a:outerShdw>
                </a:effectLst>
                <a:latin typeface="Bodoni MT Condensed" pitchFamily="18" charset="0"/>
                <a:ea typeface="+mj-ea"/>
                <a:cs typeface="+mj-cs"/>
              </a:rPr>
              <a:t>usuwaanie</a:t>
            </a:r>
            <a:r>
              <a:rPr kumimoji="0" lang="pl-PL" sz="28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t>.bat</a:t>
            </a:r>
            <a:endParaRPr kumimoji="0" lang="pl-PL" sz="2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pic>
        <p:nvPicPr>
          <p:cNvPr id="9218" name="Picture 2"/>
          <p:cNvPicPr>
            <a:picLocks noChangeAspect="1" noChangeArrowheads="1"/>
          </p:cNvPicPr>
          <p:nvPr/>
        </p:nvPicPr>
        <p:blipFill>
          <a:blip r:embed="rId2"/>
          <a:srcRect l="1108" t="47807" r="5687" b="3947"/>
          <a:stretch>
            <a:fillRect/>
          </a:stretch>
        </p:blipFill>
        <p:spPr bwMode="auto">
          <a:xfrm>
            <a:off x="428596" y="2357430"/>
            <a:ext cx="6829880" cy="178595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b="56579"/>
          <a:stretch>
            <a:fillRect/>
          </a:stretch>
        </p:blipFill>
        <p:spPr bwMode="auto">
          <a:xfrm>
            <a:off x="357158" y="4786322"/>
            <a:ext cx="6985056" cy="1571636"/>
          </a:xfrm>
          <a:prstGeom prst="rect">
            <a:avLst/>
          </a:prstGeom>
          <a:noFill/>
          <a:ln w="9525">
            <a:noFill/>
            <a:miter lim="800000"/>
            <a:headEnd/>
            <a:tailEnd/>
          </a:ln>
          <a:effectLst/>
        </p:spPr>
      </p:pic>
      <p:sp>
        <p:nvSpPr>
          <p:cNvPr id="16" name="Prostokąt 15"/>
          <p:cNvSpPr/>
          <p:nvPr/>
        </p:nvSpPr>
        <p:spPr>
          <a:xfrm>
            <a:off x="1857356" y="214290"/>
            <a:ext cx="4937570" cy="1077218"/>
          </a:xfrm>
          <a:prstGeom prst="rect">
            <a:avLst/>
          </a:prstGeom>
          <a:noFill/>
        </p:spPr>
        <p:txBody>
          <a:bodyPr wrap="none" lIns="91440" tIns="45720" rIns="91440" bIns="45720">
            <a:spAutoFit/>
          </a:bodyPr>
          <a:lstStyle/>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Usuwanie użytkowników z </a:t>
            </a:r>
          </a:p>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poszczególnych grup</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7" name="Strzałka w prawo 16">
            <a:hlinkClick r:id="rId4"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6715140" y="2500306"/>
            <a:ext cx="2214578" cy="3308598"/>
          </a:xfrm>
          <a:prstGeom prst="rect">
            <a:avLst/>
          </a:prstGeom>
        </p:spPr>
        <p:txBody>
          <a:bodyPr wrap="square">
            <a:spAutoFit/>
          </a:bodyPr>
          <a:lstStyle/>
          <a:p>
            <a:pPr>
              <a:spcBef>
                <a:spcPct val="50000"/>
              </a:spcBef>
            </a:pPr>
            <a:r>
              <a:rPr lang="pl-PL" dirty="0" smtClean="0">
                <a:latin typeface="Times New Roman" pitchFamily="18" charset="0"/>
                <a:cs typeface="Times New Roman" pitchFamily="18" charset="0"/>
              </a:rPr>
              <a:t>Do zmiany uprawnień czyli list kontroli dostępu ACL plików z linii poleceń czyli w konsoli służy polecenie </a:t>
            </a:r>
            <a:r>
              <a:rPr lang="pl-PL" b="1" dirty="0" smtClean="0">
                <a:latin typeface="Times New Roman" pitchFamily="18" charset="0"/>
                <a:cs typeface="Times New Roman" pitchFamily="18" charset="0"/>
              </a:rPr>
              <a:t>cacls</a:t>
            </a:r>
            <a:r>
              <a:rPr lang="pl-PL" dirty="0" smtClean="0">
                <a:latin typeface="Times New Roman" pitchFamily="18" charset="0"/>
                <a:cs typeface="Times New Roman" pitchFamily="18" charset="0"/>
              </a:rPr>
              <a:t>. </a:t>
            </a:r>
          </a:p>
          <a:p>
            <a:pPr>
              <a:spcBef>
                <a:spcPct val="50000"/>
              </a:spcBef>
            </a:pPr>
            <a:r>
              <a:rPr lang="pl-PL" dirty="0" smtClean="0">
                <a:latin typeface="Times New Roman" pitchFamily="18" charset="0"/>
                <a:cs typeface="Times New Roman" pitchFamily="18" charset="0"/>
              </a:rPr>
              <a:t>Przeczytajmy pomoc do tego polecenia, którą pokazałam obok.</a:t>
            </a:r>
            <a:endParaRPr lang="pl-PL" b="1" dirty="0" smtClean="0">
              <a:solidFill>
                <a:srgbClr val="D60093"/>
              </a:solidFill>
              <a:latin typeface="Times New Roman" pitchFamily="18" charset="0"/>
              <a:cs typeface="Times New Roman" pitchFamily="18" charset="0"/>
            </a:endParaRPr>
          </a:p>
          <a:p>
            <a:r>
              <a:rPr lang="pl-PL" sz="2000" dirty="0" smtClean="0">
                <a:latin typeface="Bodoni MT Condensed" pitchFamily="18" charset="0"/>
              </a:rPr>
              <a:t> </a:t>
            </a:r>
            <a:endParaRPr lang="pl-PL" sz="2000" dirty="0">
              <a:latin typeface="Bodoni MT Condensed" pitchFamily="18" charset="0"/>
            </a:endParaRPr>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pic>
        <p:nvPicPr>
          <p:cNvPr id="3074" name="Picture 2"/>
          <p:cNvPicPr>
            <a:picLocks noChangeAspect="1" noChangeArrowheads="1"/>
          </p:cNvPicPr>
          <p:nvPr/>
        </p:nvPicPr>
        <p:blipFill>
          <a:blip r:embed="rId2"/>
          <a:srcRect t="17465" r="5157" b="19863"/>
          <a:stretch>
            <a:fillRect/>
          </a:stretch>
        </p:blipFill>
        <p:spPr bwMode="auto">
          <a:xfrm>
            <a:off x="142844" y="1571612"/>
            <a:ext cx="6539012" cy="4714908"/>
          </a:xfrm>
          <a:prstGeom prst="rect">
            <a:avLst/>
          </a:prstGeom>
          <a:noFill/>
          <a:ln w="9525">
            <a:noFill/>
            <a:miter lim="800000"/>
            <a:headEnd/>
            <a:tailEnd/>
          </a:ln>
          <a:effectLst/>
        </p:spPr>
      </p:pic>
      <p:sp>
        <p:nvSpPr>
          <p:cNvPr id="8" name="Tytuł 1"/>
          <p:cNvSpPr txBox="1">
            <a:spLocks/>
          </p:cNvSpPr>
          <p:nvPr/>
        </p:nvSpPr>
        <p:spPr>
          <a:xfrm rot="1340272">
            <a:off x="7807856" y="1598540"/>
            <a:ext cx="1140890" cy="1252728"/>
          </a:xfrm>
          <a:prstGeom prst="rect">
            <a:avLst/>
          </a:prstGeom>
        </p:spPr>
        <p:txBody>
          <a:bodyPr vert="horz" lIns="91440" rIns="45720" rtlCol="0" anchor="ctr">
            <a:normAutofit fontScale="97500" lnSpcReduction="1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41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t>cacls</a:t>
            </a:r>
            <a:r>
              <a:rPr kumimoji="0" lang="pl-PL" sz="44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t/>
            </a:r>
            <a:br>
              <a:rPr kumimoji="0" lang="pl-PL" sz="44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br>
            <a:endParaRPr kumimoji="0" lang="pl-PL" sz="45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10" name="Prostokąt 9"/>
          <p:cNvSpPr/>
          <p:nvPr/>
        </p:nvSpPr>
        <p:spPr>
          <a:xfrm>
            <a:off x="1714480" y="214290"/>
            <a:ext cx="5609228" cy="1077218"/>
          </a:xfrm>
          <a:prstGeom prst="rect">
            <a:avLst/>
          </a:prstGeom>
          <a:noFill/>
        </p:spPr>
        <p:txBody>
          <a:bodyPr wrap="none" lIns="91440" tIns="45720" rIns="91440" bIns="45720">
            <a:spAutoFit/>
          </a:bodyPr>
          <a:lstStyle/>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Nadawanie uprawnień</a:t>
            </a:r>
          </a:p>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poszczególnym użytkownikom</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2" name="Strzałka w prawo 11">
            <a:hlinkClick r:id="rId3"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57158" y="1500174"/>
            <a:ext cx="8501122" cy="1246495"/>
          </a:xfrm>
          <a:prstGeom prst="rect">
            <a:avLst/>
          </a:prstGeom>
        </p:spPr>
        <p:txBody>
          <a:bodyPr wrap="square">
            <a:spAutoFit/>
          </a:bodyPr>
          <a:lstStyle/>
          <a:p>
            <a:pPr>
              <a:spcBef>
                <a:spcPct val="50000"/>
              </a:spcBef>
            </a:pPr>
            <a:r>
              <a:rPr lang="pl-PL" dirty="0" smtClean="0">
                <a:latin typeface="Times New Roman" pitchFamily="18" charset="0"/>
                <a:cs typeface="Times New Roman" pitchFamily="18" charset="0"/>
              </a:rPr>
              <a:t>Kolejny przykład: </a:t>
            </a:r>
          </a:p>
          <a:p>
            <a:pPr>
              <a:spcBef>
                <a:spcPct val="50000"/>
              </a:spcBef>
            </a:pPr>
            <a:r>
              <a:rPr lang="pl-PL" dirty="0" smtClean="0">
                <a:latin typeface="Times New Roman" pitchFamily="18" charset="0"/>
                <a:cs typeface="Times New Roman" pitchFamily="18" charset="0"/>
              </a:rPr>
              <a:t>Przydzielamy użytkownikowi </a:t>
            </a:r>
            <a:r>
              <a:rPr lang="pl-PL" b="1" dirty="0" smtClean="0">
                <a:latin typeface="Times New Roman" pitchFamily="18" charset="0"/>
                <a:cs typeface="Times New Roman" pitchFamily="18" charset="0"/>
              </a:rPr>
              <a:t>zuzanka2</a:t>
            </a:r>
            <a:r>
              <a:rPr lang="pl-PL" dirty="0" smtClean="0">
                <a:latin typeface="Times New Roman" pitchFamily="18" charset="0"/>
                <a:cs typeface="Times New Roman" pitchFamily="18" charset="0"/>
              </a:rPr>
              <a:t>  </a:t>
            </a:r>
            <a:r>
              <a:rPr lang="pl-PL" u="sng" dirty="0" smtClean="0">
                <a:latin typeface="Times New Roman" pitchFamily="18" charset="0"/>
                <a:cs typeface="Times New Roman" pitchFamily="18" charset="0"/>
              </a:rPr>
              <a:t>pełny dostęp </a:t>
            </a:r>
            <a:r>
              <a:rPr lang="pl-PL" dirty="0" smtClean="0">
                <a:latin typeface="Times New Roman" pitchFamily="18" charset="0"/>
                <a:cs typeface="Times New Roman" pitchFamily="18" charset="0"/>
              </a:rPr>
              <a:t>do </a:t>
            </a:r>
            <a:r>
              <a:rPr lang="pl-PL" dirty="0" smtClean="0">
                <a:latin typeface="Times New Roman" pitchFamily="18" charset="0"/>
                <a:cs typeface="Times New Roman" pitchFamily="18" charset="0"/>
              </a:rPr>
              <a:t>katalogu np. </a:t>
            </a:r>
            <a:r>
              <a:rPr lang="pl-PL" b="1" dirty="0" smtClean="0">
                <a:latin typeface="Times New Roman" pitchFamily="18" charset="0"/>
                <a:cs typeface="Times New Roman" pitchFamily="18" charset="0"/>
              </a:rPr>
              <a:t>d: \wazne </a:t>
            </a:r>
          </a:p>
          <a:p>
            <a:pPr>
              <a:spcBef>
                <a:spcPct val="50000"/>
              </a:spcBef>
            </a:pPr>
            <a:r>
              <a:rPr lang="pl-PL" dirty="0" smtClean="0">
                <a:latin typeface="Times New Roman" pitchFamily="18" charset="0"/>
                <a:cs typeface="Times New Roman" pitchFamily="18" charset="0"/>
              </a:rPr>
              <a:t>oraz użytkownikowi </a:t>
            </a:r>
            <a:r>
              <a:rPr lang="pl-PL" b="1" dirty="0" smtClean="0">
                <a:latin typeface="Times New Roman" pitchFamily="18" charset="0"/>
                <a:cs typeface="Times New Roman" pitchFamily="18" charset="0"/>
              </a:rPr>
              <a:t>zuzanka4 </a:t>
            </a:r>
            <a:r>
              <a:rPr lang="pl-PL" u="sng" dirty="0" smtClean="0">
                <a:latin typeface="Times New Roman" pitchFamily="18" charset="0"/>
                <a:cs typeface="Times New Roman" pitchFamily="18" charset="0"/>
              </a:rPr>
              <a:t>brak  dostępu </a:t>
            </a:r>
            <a:r>
              <a:rPr lang="pl-PL" dirty="0" smtClean="0">
                <a:latin typeface="Times New Roman" pitchFamily="18" charset="0"/>
                <a:cs typeface="Times New Roman" pitchFamily="18" charset="0"/>
              </a:rPr>
              <a:t>do katalogu </a:t>
            </a:r>
            <a:r>
              <a:rPr lang="pl-PL" b="1" dirty="0" smtClean="0">
                <a:latin typeface="Times New Roman" pitchFamily="18" charset="0"/>
                <a:cs typeface="Times New Roman" pitchFamily="18" charset="0"/>
              </a:rPr>
              <a:t>e:\ baza</a:t>
            </a:r>
            <a:r>
              <a:rPr lang="pl-PL" sz="2000" b="1" dirty="0" smtClean="0">
                <a:latin typeface="Bodoni MT Condensed" pitchFamily="18" charset="0"/>
              </a:rPr>
              <a:t> </a:t>
            </a:r>
            <a:endParaRPr lang="pl-PL" sz="2000" b="1" dirty="0">
              <a:latin typeface="Bodoni MT Condensed" pitchFamily="18" charset="0"/>
            </a:endParaRPr>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8" name="Tytuł 1"/>
          <p:cNvSpPr txBox="1">
            <a:spLocks/>
          </p:cNvSpPr>
          <p:nvPr/>
        </p:nvSpPr>
        <p:spPr>
          <a:xfrm>
            <a:off x="6643702" y="2786058"/>
            <a:ext cx="2252901" cy="1252728"/>
          </a:xfrm>
          <a:prstGeom prst="rect">
            <a:avLst/>
          </a:prstGeom>
        </p:spPr>
        <p:txBody>
          <a:bodyPr vert="horz" lIns="91440" rIns="45720" rtlCol="0" anchor="ctr">
            <a:normAutofit fontScale="25000" lnSpcReduction="2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7200" b="1" i="0" u="none" strike="noStrike" kern="1200" cap="none" spc="0" normalizeH="0" baseline="0" noProof="0" dirty="0" smtClean="0">
                <a:ln>
                  <a:prstDash val="solid"/>
                </a:ln>
                <a:uLnTx/>
                <a:uFillTx/>
                <a:latin typeface="Times New Roman" pitchFamily="18" charset="0"/>
                <a:ea typeface="+mj-ea"/>
                <a:cs typeface="Times New Roman" pitchFamily="18" charset="0"/>
              </a:rPr>
              <a:t>/G  </a:t>
            </a:r>
            <a:r>
              <a:rPr kumimoji="0" lang="pl-PL" sz="7200" b="1" i="0" u="none" strike="noStrike" kern="1200" cap="none" spc="0" normalizeH="0" baseline="0" noProof="0" dirty="0" err="1" smtClean="0">
                <a:ln>
                  <a:prstDash val="solid"/>
                </a:ln>
                <a:uLnTx/>
                <a:uFillTx/>
                <a:latin typeface="Times New Roman" pitchFamily="18" charset="0"/>
                <a:ea typeface="+mj-ea"/>
                <a:cs typeface="Times New Roman" pitchFamily="18" charset="0"/>
              </a:rPr>
              <a:t>użytk:uprawn</a:t>
            </a:r>
            <a:endParaRPr kumimoji="0" lang="pl-PL" sz="7200" b="1" i="0" u="none" strike="noStrike" kern="1200" cap="none" spc="0" normalizeH="0" baseline="0" noProof="0" dirty="0" smtClean="0">
              <a:ln>
                <a:prstDash val="solid"/>
              </a:ln>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72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R</a:t>
            </a:r>
            <a:r>
              <a:rPr kumimoji="0" lang="pl-PL" sz="7200" b="1" i="0" u="none" strike="noStrike" kern="1200" cap="none" spc="0" normalizeH="0" noProof="0" dirty="0" smtClean="0">
                <a:ln>
                  <a:prstDash val="solid"/>
                </a:ln>
                <a:solidFill>
                  <a:srgbClr val="FFFA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pl-PL" sz="7200" b="1" i="0" u="none" strike="noStrike" kern="1200" cap="none" spc="0" normalizeH="0" noProof="0" dirty="0" smtClean="0">
                <a:ln>
                  <a:prstDash val="solid"/>
                </a:ln>
                <a:uLnTx/>
                <a:uFillTx/>
                <a:latin typeface="Times New Roman" pitchFamily="18" charset="0"/>
                <a:ea typeface="+mj-ea"/>
                <a:cs typeface="Times New Roman" pitchFamily="18" charset="0"/>
              </a:rPr>
              <a:t>   Odczyt</a:t>
            </a:r>
          </a:p>
          <a:p>
            <a:pPr marL="0" marR="0" lvl="0" indent="0" algn="l" defTabSz="914400" rtl="0" eaLnBrk="1" fontAlgn="auto" latinLnBrk="0" hangingPunct="1">
              <a:lnSpc>
                <a:spcPct val="100000"/>
              </a:lnSpc>
              <a:spcBef>
                <a:spcPct val="0"/>
              </a:spcBef>
              <a:spcAft>
                <a:spcPts val="0"/>
              </a:spcAft>
              <a:buClrTx/>
              <a:buSzTx/>
              <a:buFontTx/>
              <a:buNone/>
              <a:tabLst/>
              <a:defRPr/>
            </a:pPr>
            <a:r>
              <a:rPr lang="pl-PL" sz="7200" b="1" baseline="0" dirty="0" smtClean="0">
                <a:ln>
                  <a:prstDash val="solid"/>
                </a:ln>
                <a:solidFill>
                  <a:srgbClr val="FFC000"/>
                </a:solidFill>
                <a:effectLst>
                  <a:outerShdw blurRad="38100" dist="38100" dir="2700000" algn="tl">
                    <a:srgbClr val="000000">
                      <a:alpha val="43137"/>
                    </a:srgbClr>
                  </a:outerShdw>
                </a:effectLst>
                <a:latin typeface="Times New Roman" pitchFamily="18" charset="0"/>
                <a:ea typeface="+mj-ea"/>
                <a:cs typeface="Times New Roman" pitchFamily="18" charset="0"/>
              </a:rPr>
              <a:t>W </a:t>
            </a:r>
            <a:r>
              <a:rPr lang="pl-PL" sz="7200" b="1" baseline="0" dirty="0" smtClean="0">
                <a:ln>
                  <a:prstDash val="solid"/>
                </a:ln>
                <a:latin typeface="Times New Roman" pitchFamily="18" charset="0"/>
                <a:ea typeface="+mj-ea"/>
                <a:cs typeface="Times New Roman" pitchFamily="18" charset="0"/>
              </a:rPr>
              <a:t> </a:t>
            </a:r>
            <a:r>
              <a:rPr lang="pl-PL" sz="7200" b="1" dirty="0" smtClean="0">
                <a:ln>
                  <a:prstDash val="solid"/>
                </a:ln>
                <a:latin typeface="Times New Roman" pitchFamily="18" charset="0"/>
                <a:ea typeface="+mj-ea"/>
                <a:cs typeface="Times New Roman" pitchFamily="18" charset="0"/>
              </a:rPr>
              <a:t> Zapis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72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C</a:t>
            </a:r>
            <a:r>
              <a:rPr kumimoji="0" lang="pl-PL" sz="7200" b="1" i="0" u="none" strike="noStrike" kern="1200" cap="none" spc="0" normalizeH="0" noProof="0" dirty="0" smtClean="0">
                <a:ln>
                  <a:prstDash val="solid"/>
                </a:ln>
                <a:uLnTx/>
                <a:uFillTx/>
                <a:latin typeface="Times New Roman" pitchFamily="18" charset="0"/>
                <a:ea typeface="+mj-ea"/>
                <a:cs typeface="Times New Roman" pitchFamily="18" charset="0"/>
              </a:rPr>
              <a:t>    Zmiana </a:t>
            </a:r>
            <a:r>
              <a:rPr lang="pl-PL" sz="7200" b="1" dirty="0" smtClean="0">
                <a:ln>
                  <a:prstDash val="solid"/>
                </a:ln>
                <a:latin typeface="Times New Roman" pitchFamily="18" charset="0"/>
                <a:ea typeface="+mj-ea"/>
                <a:cs typeface="Times New Roman" pitchFamily="18" charset="0"/>
              </a:rPr>
              <a:t>&lt;</a:t>
            </a:r>
            <a:r>
              <a:rPr kumimoji="0" lang="pl-PL" sz="7200" b="1" i="0" u="none" strike="noStrike" kern="1200" cap="none" spc="0" normalizeH="0" noProof="0" dirty="0" smtClean="0">
                <a:ln>
                  <a:prstDash val="solid"/>
                </a:ln>
                <a:uLnTx/>
                <a:uFillTx/>
                <a:latin typeface="Times New Roman" pitchFamily="18" charset="0"/>
                <a:ea typeface="+mj-ea"/>
                <a:cs typeface="Times New Roman" pitchFamily="18" charset="0"/>
              </a:rPr>
              <a:t>zapis&gt;</a:t>
            </a:r>
          </a:p>
          <a:p>
            <a:pPr marL="0" marR="0" lvl="0" indent="0" algn="l" defTabSz="914400" rtl="0" eaLnBrk="1" fontAlgn="auto" latinLnBrk="0" hangingPunct="1">
              <a:lnSpc>
                <a:spcPct val="100000"/>
              </a:lnSpc>
              <a:spcBef>
                <a:spcPct val="0"/>
              </a:spcBef>
              <a:spcAft>
                <a:spcPts val="0"/>
              </a:spcAft>
              <a:buClrTx/>
              <a:buSzTx/>
              <a:buFontTx/>
              <a:buNone/>
              <a:tabLst/>
              <a:defRPr/>
            </a:pPr>
            <a:r>
              <a:rPr lang="pl-PL" sz="7200" b="1" baseline="0" dirty="0" smtClean="0">
                <a:ln>
                  <a:prstDash val="solid"/>
                </a:ln>
                <a:solidFill>
                  <a:srgbClr val="FFC000"/>
                </a:solidFill>
                <a:effectLst>
                  <a:outerShdw blurRad="38100" dist="38100" dir="2700000" algn="tl">
                    <a:srgbClr val="000000">
                      <a:alpha val="43137"/>
                    </a:srgbClr>
                  </a:outerShdw>
                </a:effectLst>
                <a:latin typeface="Times New Roman" pitchFamily="18" charset="0"/>
                <a:ea typeface="+mj-ea"/>
                <a:cs typeface="Times New Roman" pitchFamily="18" charset="0"/>
              </a:rPr>
              <a:t>F</a:t>
            </a:r>
            <a:r>
              <a:rPr lang="pl-PL" sz="7200" b="1" baseline="0" dirty="0" smtClean="0">
                <a:ln>
                  <a:prstDash val="solid"/>
                </a:ln>
                <a:latin typeface="Times New Roman" pitchFamily="18" charset="0"/>
                <a:ea typeface="+mj-ea"/>
                <a:cs typeface="Times New Roman" pitchFamily="18" charset="0"/>
              </a:rPr>
              <a:t>     Pełna kontrola</a:t>
            </a:r>
            <a:r>
              <a:rPr kumimoji="0" lang="pl-PL" sz="4400" b="1" i="0" u="none" strike="noStrike" kern="1200" cap="none" spc="0" normalizeH="0" baseline="0" noProof="0" dirty="0" smtClean="0">
                <a:ln>
                  <a:prstDash val="solid"/>
                </a:ln>
                <a:solidFill>
                  <a:srgbClr val="D60093"/>
                </a:solidFill>
                <a:effectLst>
                  <a:outerShdw blurRad="88000" dist="50800" dir="5040000" algn="tl">
                    <a:schemeClr val="accent4">
                      <a:tint val="80000"/>
                      <a:satMod val="250000"/>
                      <a:alpha val="45000"/>
                    </a:schemeClr>
                  </a:outerShdw>
                </a:effectLst>
                <a:uLnTx/>
                <a:uFillTx/>
                <a:latin typeface="Bodoni MT Condensed" pitchFamily="18" charset="0"/>
                <a:ea typeface="+mj-ea"/>
                <a:cs typeface="+mj-cs"/>
              </a:rPr>
              <a:t/>
            </a:r>
            <a:br>
              <a:rPr kumimoji="0" lang="pl-PL" sz="4400" b="1" i="0" u="none" strike="noStrike" kern="1200" cap="none" spc="0" normalizeH="0" baseline="0" noProof="0" dirty="0" smtClean="0">
                <a:ln>
                  <a:prstDash val="solid"/>
                </a:ln>
                <a:solidFill>
                  <a:srgbClr val="D60093"/>
                </a:solidFill>
                <a:effectLst>
                  <a:outerShdw blurRad="88000" dist="50800" dir="5040000" algn="tl">
                    <a:schemeClr val="accent4">
                      <a:tint val="80000"/>
                      <a:satMod val="250000"/>
                      <a:alpha val="45000"/>
                    </a:schemeClr>
                  </a:outerShdw>
                </a:effectLst>
                <a:uLnTx/>
                <a:uFillTx/>
                <a:latin typeface="Bodoni MT Condensed" pitchFamily="18" charset="0"/>
                <a:ea typeface="+mj-ea"/>
                <a:cs typeface="+mj-cs"/>
              </a:rPr>
            </a:br>
            <a:endParaRPr kumimoji="0" lang="pl-PL" sz="4500" b="1" i="0" u="none" strike="noStrike" kern="1200" cap="none" spc="0" normalizeH="0" baseline="0" noProof="0" dirty="0">
              <a:ln>
                <a:noFill/>
              </a:ln>
              <a:solidFill>
                <a:srgbClr val="D60093"/>
              </a:solidFill>
              <a:effectLst/>
              <a:uLnTx/>
              <a:uFillTx/>
              <a:latin typeface="+mj-lt"/>
              <a:ea typeface="+mj-ea"/>
              <a:cs typeface="+mj-cs"/>
            </a:endParaRPr>
          </a:p>
        </p:txBody>
      </p:sp>
      <p:sp>
        <p:nvSpPr>
          <p:cNvPr id="9" name="Tytuł 1"/>
          <p:cNvSpPr txBox="1">
            <a:spLocks/>
          </p:cNvSpPr>
          <p:nvPr/>
        </p:nvSpPr>
        <p:spPr>
          <a:xfrm>
            <a:off x="6643702" y="4500570"/>
            <a:ext cx="2214578" cy="1252728"/>
          </a:xfrm>
          <a:prstGeom prst="rect">
            <a:avLst/>
          </a:prstGeom>
        </p:spPr>
        <p:txBody>
          <a:bodyPr vert="horz" lIns="91440" rIns="45720" rtlCol="0" anchor="ctr">
            <a:normAutofit fontScale="25000" lnSpcReduction="2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7200" b="1" i="0" u="none" strike="noStrike" kern="1200" cap="none" spc="0" normalizeH="0" baseline="0" noProof="0" dirty="0" smtClean="0">
                <a:ln>
                  <a:prstDash val="solid"/>
                </a:ln>
                <a:uLnTx/>
                <a:uFillTx/>
                <a:latin typeface="Times New Roman" pitchFamily="18" charset="0"/>
                <a:ea typeface="+mj-ea"/>
                <a:cs typeface="Times New Roman" pitchFamily="18" charset="0"/>
              </a:rPr>
              <a:t>/P  </a:t>
            </a:r>
            <a:r>
              <a:rPr kumimoji="0" lang="pl-PL" sz="7200" b="1" i="0" u="none" strike="noStrike" kern="1200" cap="none" spc="0" normalizeH="0" baseline="0" noProof="0" dirty="0" err="1" smtClean="0">
                <a:ln>
                  <a:prstDash val="solid"/>
                </a:ln>
                <a:uLnTx/>
                <a:uFillTx/>
                <a:latin typeface="Times New Roman" pitchFamily="18" charset="0"/>
                <a:ea typeface="+mj-ea"/>
                <a:cs typeface="Times New Roman" pitchFamily="18" charset="0"/>
              </a:rPr>
              <a:t>użytk:uprawn</a:t>
            </a:r>
            <a:endParaRPr kumimoji="0" lang="pl-PL" sz="7200" b="1" i="0" u="none" strike="noStrike" kern="1200" cap="none" spc="0" normalizeH="0" baseline="0" noProof="0" dirty="0" smtClean="0">
              <a:ln>
                <a:prstDash val="solid"/>
              </a:ln>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72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N </a:t>
            </a:r>
            <a:r>
              <a:rPr kumimoji="0" lang="pl-PL" sz="7200" b="1" i="0" u="none" strike="noStrike" kern="1200" cap="none" spc="0" normalizeH="0" baseline="0" noProof="0" dirty="0" smtClean="0">
                <a:ln>
                  <a:prstDash val="solid"/>
                </a:ln>
                <a:solidFill>
                  <a:srgbClr val="FFFA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pl-PL" sz="7200" b="1" i="0" u="none" strike="noStrike" kern="1200" cap="none" spc="0" normalizeH="0" baseline="0" noProof="0" dirty="0" smtClean="0">
                <a:ln>
                  <a:prstDash val="solid"/>
                </a:ln>
                <a:uLnTx/>
                <a:uFillTx/>
                <a:latin typeface="Times New Roman" pitchFamily="18" charset="0"/>
                <a:ea typeface="+mj-ea"/>
                <a:cs typeface="Times New Roman" pitchFamily="18" charset="0"/>
              </a:rPr>
              <a:t>  Brak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72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R</a:t>
            </a:r>
            <a:r>
              <a:rPr kumimoji="0" lang="pl-PL" sz="7200" b="1" i="0" u="none" strike="noStrike" kern="1200" cap="none" spc="0" normalizeH="0" noProof="0" dirty="0" smtClean="0">
                <a:ln>
                  <a:prstDash val="solid"/>
                </a:ln>
                <a:solidFill>
                  <a:srgbClr val="FFC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pl-PL" sz="7200" b="1" i="0" u="none" strike="noStrike" kern="1200" cap="none" spc="0" normalizeH="0" noProof="0" dirty="0" smtClean="0">
                <a:ln>
                  <a:prstDash val="solid"/>
                </a:ln>
                <a:solidFill>
                  <a:srgbClr val="FFFA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pl-PL" sz="7200" b="1" i="0" u="none" strike="noStrike" kern="1200" cap="none" spc="0" normalizeH="0" noProof="0" dirty="0" smtClean="0">
                <a:ln>
                  <a:prstDash val="solid"/>
                </a:ln>
                <a:uLnTx/>
                <a:uFillTx/>
                <a:latin typeface="Times New Roman" pitchFamily="18" charset="0"/>
                <a:ea typeface="+mj-ea"/>
                <a:cs typeface="Times New Roman" pitchFamily="18" charset="0"/>
              </a:rPr>
              <a:t>  Odczyt</a:t>
            </a:r>
          </a:p>
          <a:p>
            <a:pPr marL="0" marR="0" lvl="0" indent="0" algn="l" defTabSz="914400" rtl="0" eaLnBrk="1" fontAlgn="auto" latinLnBrk="0" hangingPunct="1">
              <a:lnSpc>
                <a:spcPct val="100000"/>
              </a:lnSpc>
              <a:spcBef>
                <a:spcPct val="0"/>
              </a:spcBef>
              <a:spcAft>
                <a:spcPts val="0"/>
              </a:spcAft>
              <a:buClrTx/>
              <a:buSzTx/>
              <a:buFontTx/>
              <a:buNone/>
              <a:tabLst/>
              <a:defRPr/>
            </a:pPr>
            <a:r>
              <a:rPr lang="pl-PL" sz="7200" b="1" baseline="0" dirty="0" smtClean="0">
                <a:ln>
                  <a:prstDash val="solid"/>
                </a:ln>
                <a:solidFill>
                  <a:srgbClr val="FFC000"/>
                </a:solidFill>
                <a:effectLst>
                  <a:outerShdw blurRad="38100" dist="38100" dir="2700000" algn="tl">
                    <a:srgbClr val="000000">
                      <a:alpha val="43137"/>
                    </a:srgbClr>
                  </a:outerShdw>
                </a:effectLst>
                <a:latin typeface="Times New Roman" pitchFamily="18" charset="0"/>
                <a:ea typeface="+mj-ea"/>
                <a:cs typeface="Times New Roman" pitchFamily="18" charset="0"/>
              </a:rPr>
              <a:t>W</a:t>
            </a:r>
            <a:r>
              <a:rPr lang="pl-PL" sz="7200" b="1" dirty="0" smtClean="0">
                <a:ln>
                  <a:prstDash val="solid"/>
                </a:ln>
                <a:solidFill>
                  <a:srgbClr val="D60093"/>
                </a:solidFill>
                <a:latin typeface="Times New Roman" pitchFamily="18" charset="0"/>
                <a:ea typeface="+mj-ea"/>
                <a:cs typeface="Times New Roman" pitchFamily="18" charset="0"/>
              </a:rPr>
              <a:t> </a:t>
            </a:r>
            <a:r>
              <a:rPr lang="pl-PL" sz="7200" b="1" dirty="0" smtClean="0">
                <a:ln>
                  <a:prstDash val="solid"/>
                </a:ln>
                <a:latin typeface="Times New Roman" pitchFamily="18" charset="0"/>
                <a:ea typeface="+mj-ea"/>
                <a:cs typeface="Times New Roman" pitchFamily="18" charset="0"/>
              </a:rPr>
              <a:t>  Zapis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72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C</a:t>
            </a:r>
            <a:r>
              <a:rPr kumimoji="0" lang="pl-PL" sz="7200" b="1" i="0" u="none" strike="noStrike" kern="1200" cap="none" spc="0" normalizeH="0" noProof="0" dirty="0" smtClean="0">
                <a:ln>
                  <a:prstDash val="solid"/>
                </a:ln>
                <a:solidFill>
                  <a:srgbClr val="FFC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pl-PL" sz="7200" b="1" i="0" u="none" strike="noStrike" kern="1200" cap="none" spc="0" normalizeH="0" noProof="0" dirty="0" smtClean="0">
                <a:ln>
                  <a:prstDash val="solid"/>
                </a:ln>
                <a:solidFill>
                  <a:srgbClr val="FFFA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pl-PL" sz="7200" b="1" i="0" u="none" strike="noStrike" kern="1200" cap="none" spc="0" normalizeH="0" noProof="0" dirty="0" smtClean="0">
                <a:ln>
                  <a:prstDash val="solid"/>
                </a:ln>
                <a:uLnTx/>
                <a:uFillTx/>
                <a:latin typeface="Times New Roman" pitchFamily="18" charset="0"/>
                <a:ea typeface="+mj-ea"/>
                <a:cs typeface="Times New Roman" pitchFamily="18" charset="0"/>
              </a:rPr>
              <a:t>  </a:t>
            </a:r>
            <a:r>
              <a:rPr kumimoji="0" lang="pl-PL" sz="7200" b="1" i="0" u="none" strike="noStrike" kern="1200" cap="none" spc="0" normalizeH="0" noProof="0" dirty="0" smtClean="0">
                <a:ln>
                  <a:prstDash val="solid"/>
                </a:ln>
                <a:uLnTx/>
                <a:uFillTx/>
                <a:latin typeface="Times New Roman" pitchFamily="18" charset="0"/>
                <a:ea typeface="+mj-ea"/>
                <a:cs typeface="Times New Roman" pitchFamily="18" charset="0"/>
              </a:rPr>
              <a:t>Zmiana </a:t>
            </a:r>
            <a:r>
              <a:rPr lang="pl-PL" sz="7200" b="1" dirty="0" smtClean="0">
                <a:ln>
                  <a:prstDash val="solid"/>
                </a:ln>
                <a:latin typeface="Times New Roman" pitchFamily="18" charset="0"/>
                <a:ea typeface="+mj-ea"/>
                <a:cs typeface="Times New Roman" pitchFamily="18" charset="0"/>
              </a:rPr>
              <a:t>&lt;</a:t>
            </a:r>
            <a:r>
              <a:rPr kumimoji="0" lang="pl-PL" sz="7200" b="1" i="0" u="none" strike="noStrike" kern="1200" cap="none" spc="0" normalizeH="0" noProof="0" dirty="0" smtClean="0">
                <a:ln>
                  <a:prstDash val="solid"/>
                </a:ln>
                <a:uLnTx/>
                <a:uFillTx/>
                <a:latin typeface="Times New Roman" pitchFamily="18" charset="0"/>
                <a:ea typeface="+mj-ea"/>
                <a:cs typeface="Times New Roman" pitchFamily="18" charset="0"/>
              </a:rPr>
              <a:t>zapis&gt;</a:t>
            </a:r>
          </a:p>
          <a:p>
            <a:pPr marL="0" marR="0" lvl="0" indent="0" algn="l" defTabSz="914400" rtl="0" eaLnBrk="1" fontAlgn="auto" latinLnBrk="0" hangingPunct="1">
              <a:lnSpc>
                <a:spcPct val="100000"/>
              </a:lnSpc>
              <a:spcBef>
                <a:spcPct val="0"/>
              </a:spcBef>
              <a:spcAft>
                <a:spcPts val="0"/>
              </a:spcAft>
              <a:buClrTx/>
              <a:buSzTx/>
              <a:buFontTx/>
              <a:buNone/>
              <a:tabLst/>
              <a:defRPr/>
            </a:pPr>
            <a:r>
              <a:rPr lang="pl-PL" sz="7200" b="1" baseline="0" dirty="0" smtClean="0">
                <a:ln>
                  <a:prstDash val="solid"/>
                </a:ln>
                <a:solidFill>
                  <a:srgbClr val="FFC000"/>
                </a:solidFill>
                <a:effectLst>
                  <a:outerShdw blurRad="38100" dist="38100" dir="2700000" algn="tl">
                    <a:srgbClr val="000000">
                      <a:alpha val="43137"/>
                    </a:srgbClr>
                  </a:outerShdw>
                </a:effectLst>
                <a:latin typeface="Times New Roman" pitchFamily="18" charset="0"/>
                <a:ea typeface="+mj-ea"/>
                <a:cs typeface="Times New Roman" pitchFamily="18" charset="0"/>
              </a:rPr>
              <a:t>F</a:t>
            </a:r>
            <a:r>
              <a:rPr lang="pl-PL" sz="7200" b="1" baseline="0" dirty="0" smtClean="0">
                <a:ln>
                  <a:prstDash val="solid"/>
                </a:ln>
                <a:solidFill>
                  <a:srgbClr val="FFC000"/>
                </a:solidFill>
                <a:latin typeface="Times New Roman" pitchFamily="18" charset="0"/>
                <a:ea typeface="+mj-ea"/>
                <a:cs typeface="Times New Roman" pitchFamily="18" charset="0"/>
              </a:rPr>
              <a:t> </a:t>
            </a:r>
            <a:r>
              <a:rPr lang="pl-PL" sz="7200" b="1" baseline="0" dirty="0" smtClean="0">
                <a:ln>
                  <a:prstDash val="solid"/>
                </a:ln>
                <a:solidFill>
                  <a:srgbClr val="D60093"/>
                </a:solidFill>
                <a:latin typeface="Times New Roman" pitchFamily="18" charset="0"/>
                <a:ea typeface="+mj-ea"/>
                <a:cs typeface="Times New Roman" pitchFamily="18" charset="0"/>
              </a:rPr>
              <a:t> </a:t>
            </a:r>
            <a:r>
              <a:rPr lang="pl-PL" sz="7200" b="1" baseline="0" dirty="0" smtClean="0">
                <a:ln>
                  <a:prstDash val="solid"/>
                </a:ln>
                <a:latin typeface="Times New Roman" pitchFamily="18" charset="0"/>
                <a:ea typeface="+mj-ea"/>
                <a:cs typeface="Times New Roman" pitchFamily="18" charset="0"/>
              </a:rPr>
              <a:t>  Pełna kontrola</a:t>
            </a:r>
            <a:r>
              <a:rPr kumimoji="0" lang="pl-PL" sz="4400" b="1" i="0" u="none" strike="noStrike" kern="1200" cap="none" spc="0" normalizeH="0" baseline="0" noProof="0" dirty="0" smtClean="0">
                <a:ln>
                  <a:prstDash val="solid"/>
                </a:ln>
                <a:solidFill>
                  <a:srgbClr val="D60093"/>
                </a:solidFill>
                <a:effectLst>
                  <a:outerShdw blurRad="88000" dist="50800" dir="5040000" algn="tl">
                    <a:schemeClr val="accent4">
                      <a:tint val="80000"/>
                      <a:satMod val="250000"/>
                      <a:alpha val="45000"/>
                    </a:schemeClr>
                  </a:outerShdw>
                </a:effectLst>
                <a:uLnTx/>
                <a:uFillTx/>
                <a:latin typeface="Bodoni MT Condensed" pitchFamily="18" charset="0"/>
                <a:ea typeface="+mj-ea"/>
                <a:cs typeface="+mj-cs"/>
              </a:rPr>
              <a:t/>
            </a:r>
            <a:br>
              <a:rPr kumimoji="0" lang="pl-PL" sz="4400" b="1" i="0" u="none" strike="noStrike" kern="1200" cap="none" spc="0" normalizeH="0" baseline="0" noProof="0" dirty="0" smtClean="0">
                <a:ln>
                  <a:prstDash val="solid"/>
                </a:ln>
                <a:solidFill>
                  <a:srgbClr val="D60093"/>
                </a:solidFill>
                <a:effectLst>
                  <a:outerShdw blurRad="88000" dist="50800" dir="5040000" algn="tl">
                    <a:schemeClr val="accent4">
                      <a:tint val="80000"/>
                      <a:satMod val="250000"/>
                      <a:alpha val="45000"/>
                    </a:schemeClr>
                  </a:outerShdw>
                </a:effectLst>
                <a:uLnTx/>
                <a:uFillTx/>
                <a:latin typeface="Bodoni MT Condensed" pitchFamily="18" charset="0"/>
                <a:ea typeface="+mj-ea"/>
                <a:cs typeface="+mj-cs"/>
              </a:rPr>
            </a:br>
            <a:endParaRPr kumimoji="0" lang="pl-PL" sz="4500" b="1" i="0" u="none" strike="noStrike" kern="1200" cap="none" spc="0" normalizeH="0" baseline="0" noProof="0" dirty="0">
              <a:ln>
                <a:noFill/>
              </a:ln>
              <a:solidFill>
                <a:srgbClr val="D60093"/>
              </a:solidFill>
              <a:effectLst/>
              <a:uLnTx/>
              <a:uFillTx/>
              <a:latin typeface="+mj-lt"/>
              <a:ea typeface="+mj-ea"/>
              <a:cs typeface="+mj-cs"/>
            </a:endParaRPr>
          </a:p>
        </p:txBody>
      </p:sp>
      <p:sp>
        <p:nvSpPr>
          <p:cNvPr id="10" name="Prostokąt 9"/>
          <p:cNvSpPr/>
          <p:nvPr/>
        </p:nvSpPr>
        <p:spPr>
          <a:xfrm>
            <a:off x="214282" y="6357958"/>
            <a:ext cx="8501122" cy="307777"/>
          </a:xfrm>
          <a:prstGeom prst="rect">
            <a:avLst/>
          </a:prstGeom>
        </p:spPr>
        <p:txBody>
          <a:bodyPr wrap="square">
            <a:spAutoFit/>
          </a:bodyPr>
          <a:lstStyle/>
          <a:p>
            <a:pPr>
              <a:spcBef>
                <a:spcPct val="50000"/>
              </a:spcBef>
            </a:pPr>
            <a:r>
              <a:rPr lang="pl-PL" sz="1400" dirty="0" smtClean="0">
                <a:latin typeface="Times New Roman" pitchFamily="18" charset="0"/>
                <a:cs typeface="Times New Roman" pitchFamily="18" charset="0"/>
              </a:rPr>
              <a:t>* Katalogi są w dyskach d i e ponieważ stworzyłam je tylko na potrzebę prezentacji </a:t>
            </a:r>
            <a:endParaRPr lang="pl-PL" sz="1400" b="1" dirty="0">
              <a:latin typeface="Bodoni MT Condensed" pitchFamily="18" charset="0"/>
            </a:endParaRPr>
          </a:p>
        </p:txBody>
      </p:sp>
      <p:pic>
        <p:nvPicPr>
          <p:cNvPr id="3074" name="Picture 2"/>
          <p:cNvPicPr>
            <a:picLocks noChangeAspect="1" noChangeArrowheads="1"/>
          </p:cNvPicPr>
          <p:nvPr/>
        </p:nvPicPr>
        <p:blipFill>
          <a:blip r:embed="rId2">
            <a:grayscl/>
          </a:blip>
          <a:srcRect r="3618"/>
          <a:stretch>
            <a:fillRect/>
          </a:stretch>
        </p:blipFill>
        <p:spPr bwMode="auto">
          <a:xfrm>
            <a:off x="285720" y="2857496"/>
            <a:ext cx="6215106" cy="3257550"/>
          </a:xfrm>
          <a:prstGeom prst="rect">
            <a:avLst/>
          </a:prstGeom>
          <a:noFill/>
          <a:ln w="9525">
            <a:noFill/>
            <a:miter lim="800000"/>
            <a:headEnd/>
            <a:tailEnd/>
          </a:ln>
          <a:effectLst/>
        </p:spPr>
      </p:pic>
      <p:sp>
        <p:nvSpPr>
          <p:cNvPr id="13" name="Prostokąt 12"/>
          <p:cNvSpPr/>
          <p:nvPr/>
        </p:nvSpPr>
        <p:spPr>
          <a:xfrm>
            <a:off x="1714480" y="214290"/>
            <a:ext cx="5609228" cy="1077218"/>
          </a:xfrm>
          <a:prstGeom prst="rect">
            <a:avLst/>
          </a:prstGeom>
          <a:noFill/>
        </p:spPr>
        <p:txBody>
          <a:bodyPr wrap="none" lIns="91440" tIns="45720" rIns="91440" bIns="45720">
            <a:spAutoFit/>
          </a:bodyPr>
          <a:lstStyle/>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Nadawanie uprawnień</a:t>
            </a:r>
          </a:p>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poszczególnym użytkownikom</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4" name="Strzałka w prawo 13">
            <a:hlinkClick r:id="rId3"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85720" y="1500174"/>
            <a:ext cx="8501122" cy="1369606"/>
          </a:xfrm>
          <a:prstGeom prst="rect">
            <a:avLst/>
          </a:prstGeom>
        </p:spPr>
        <p:txBody>
          <a:bodyPr wrap="square">
            <a:spAutoFit/>
          </a:bodyPr>
          <a:lstStyle/>
          <a:p>
            <a:pPr>
              <a:spcBef>
                <a:spcPct val="50000"/>
              </a:spcBef>
            </a:pPr>
            <a:r>
              <a:rPr lang="pl-PL" dirty="0" smtClean="0">
                <a:latin typeface="Times New Roman" pitchFamily="18" charset="0"/>
                <a:cs typeface="Times New Roman" pitchFamily="18" charset="0"/>
              </a:rPr>
              <a:t>Poniżej przykład: </a:t>
            </a:r>
          </a:p>
          <a:p>
            <a:pPr>
              <a:spcBef>
                <a:spcPct val="50000"/>
              </a:spcBef>
              <a:buFont typeface="Arial" pitchFamily="34" charset="0"/>
              <a:buChar char="•"/>
            </a:pPr>
            <a:r>
              <a:rPr lang="pl-PL" dirty="0" smtClean="0">
                <a:latin typeface="Times New Roman" pitchFamily="18" charset="0"/>
                <a:cs typeface="Times New Roman" pitchFamily="18" charset="0"/>
              </a:rPr>
              <a:t> użytkownikowi </a:t>
            </a:r>
            <a:r>
              <a:rPr lang="pl-PL" b="1" dirty="0" smtClean="0">
                <a:latin typeface="Times New Roman" pitchFamily="18" charset="0"/>
                <a:cs typeface="Times New Roman" pitchFamily="18" charset="0"/>
              </a:rPr>
              <a:t>zuzanka3 </a:t>
            </a:r>
            <a:r>
              <a:rPr lang="pl-PL" dirty="0" smtClean="0">
                <a:latin typeface="Times New Roman" pitchFamily="18" charset="0"/>
                <a:cs typeface="Times New Roman" pitchFamily="18" charset="0"/>
              </a:rPr>
              <a:t>nadamy uprawnienia administratorskie czyli </a:t>
            </a:r>
            <a:r>
              <a:rPr lang="pl-PL" b="1" dirty="0" smtClean="0">
                <a:latin typeface="Times New Roman" pitchFamily="18" charset="0"/>
                <a:cs typeface="Times New Roman" pitchFamily="18" charset="0"/>
              </a:rPr>
              <a:t>pełnej </a:t>
            </a:r>
            <a:r>
              <a:rPr lang="pl-PL" b="1" dirty="0" smtClean="0">
                <a:latin typeface="Times New Roman" pitchFamily="18" charset="0"/>
                <a:cs typeface="Times New Roman" pitchFamily="18" charset="0"/>
              </a:rPr>
              <a:t>kontroli </a:t>
            </a:r>
            <a:r>
              <a:rPr lang="pl-PL" dirty="0" smtClean="0">
                <a:latin typeface="Times New Roman" pitchFamily="18" charset="0"/>
                <a:cs typeface="Times New Roman" pitchFamily="18" charset="0"/>
              </a:rPr>
              <a:t>więc przypiszmy go do grupy </a:t>
            </a:r>
            <a:r>
              <a:rPr lang="pl-PL" b="1" dirty="0" smtClean="0">
                <a:latin typeface="Times New Roman" pitchFamily="18" charset="0"/>
                <a:cs typeface="Times New Roman" pitchFamily="18" charset="0"/>
              </a:rPr>
              <a:t>administratorzy </a:t>
            </a:r>
            <a:endParaRPr lang="pl-PL" b="1" dirty="0" smtClean="0">
              <a:latin typeface="Times New Roman" pitchFamily="18" charset="0"/>
              <a:cs typeface="Times New Roman" pitchFamily="18" charset="0"/>
            </a:endParaRPr>
          </a:p>
          <a:p>
            <a:r>
              <a:rPr lang="pl-PL" sz="2000" dirty="0" smtClean="0">
                <a:latin typeface="Bodoni MT Condensed" pitchFamily="18" charset="0"/>
              </a:rPr>
              <a:t> </a:t>
            </a:r>
            <a:endParaRPr lang="pl-PL" sz="2000" dirty="0">
              <a:latin typeface="Bodoni MT Condensed" pitchFamily="18" charset="0"/>
            </a:endParaRPr>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pic>
        <p:nvPicPr>
          <p:cNvPr id="2051" name="Picture 3"/>
          <p:cNvPicPr>
            <a:picLocks noChangeAspect="1" noChangeArrowheads="1"/>
          </p:cNvPicPr>
          <p:nvPr/>
        </p:nvPicPr>
        <p:blipFill>
          <a:blip r:embed="rId2">
            <a:grayscl/>
          </a:blip>
          <a:srcRect r="4302"/>
          <a:stretch>
            <a:fillRect/>
          </a:stretch>
        </p:blipFill>
        <p:spPr bwMode="auto">
          <a:xfrm>
            <a:off x="428596" y="2786058"/>
            <a:ext cx="6676316" cy="35399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l="54688" t="17500" r="12500" b="63750"/>
          <a:stretch>
            <a:fillRect/>
          </a:stretch>
        </p:blipFill>
        <p:spPr bwMode="auto">
          <a:xfrm>
            <a:off x="6786578" y="2500306"/>
            <a:ext cx="2000264" cy="857256"/>
          </a:xfrm>
          <a:prstGeom prst="rect">
            <a:avLst/>
          </a:prstGeom>
          <a:noFill/>
          <a:ln w="9525">
            <a:noFill/>
            <a:miter lim="800000"/>
            <a:headEnd/>
            <a:tailEnd/>
          </a:ln>
          <a:effectLst/>
        </p:spPr>
      </p:pic>
      <p:sp>
        <p:nvSpPr>
          <p:cNvPr id="13" name="Prostokąt 12"/>
          <p:cNvSpPr/>
          <p:nvPr/>
        </p:nvSpPr>
        <p:spPr>
          <a:xfrm>
            <a:off x="1714480" y="214290"/>
            <a:ext cx="5609228" cy="1077218"/>
          </a:xfrm>
          <a:prstGeom prst="rect">
            <a:avLst/>
          </a:prstGeom>
          <a:noFill/>
        </p:spPr>
        <p:txBody>
          <a:bodyPr wrap="none" lIns="91440" tIns="45720" rIns="91440" bIns="45720">
            <a:spAutoFit/>
          </a:bodyPr>
          <a:lstStyle/>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Nadawanie uprawnień</a:t>
            </a:r>
          </a:p>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poszczególnym użytkownikom</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4" name="Strzałka w prawo 13">
            <a:hlinkClick r:id="rId4"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2"/>
          <p:cNvSpPr txBox="1">
            <a:spLocks/>
          </p:cNvSpPr>
          <p:nvPr/>
        </p:nvSpPr>
        <p:spPr>
          <a:xfrm>
            <a:off x="928662" y="85723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pl-PL" sz="2400" b="0" i="0" u="none" strike="noStrike" kern="1200" cap="none" spc="0" normalizeH="0" baseline="0" noProof="0" dirty="0" smtClean="0">
              <a:ln>
                <a:noFill/>
              </a:ln>
              <a:solidFill>
                <a:schemeClr val="tx1"/>
              </a:solidFill>
              <a:effectLst/>
              <a:uLnTx/>
              <a:uFillTx/>
              <a:latin typeface="Bodoni MT Condensed" pitchFamily="18" charset="0"/>
              <a:ea typeface="+mn-ea"/>
              <a:cs typeface="+mn-cs"/>
            </a:endParaRPr>
          </a:p>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pl-PL"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r>
              <a:rPr lang="pl-PL" sz="2000" dirty="0" smtClean="0">
                <a:latin typeface="Times New Roman" pitchFamily="18" charset="0"/>
                <a:cs typeface="Times New Roman" pitchFamily="18" charset="0"/>
              </a:rPr>
              <a:t>Konta umożliwiają każdemu użytkownikowi komputera personalizację swojego środowiska pracy, czyli stosowanie własnych ustawień pulpitu, Eksploratora Windows i przeglądarki internetowej - ulubionych witryn i historii. Zmiany tych ustawień nie wpływają na środowiska pozostałych użytkowników. Konta umożliwiają również kontrolę dostępu do plików (wraz z systemem NTFS) i zasobów sieciowych, dzięki czemu każdy użytkownik może łatwo i bezpiecznie przechowywać i korzystać z plików niedostępnych dla innych. Dlatego każda osoba regularnie używająca komputera powinna posiadać na nim swoje konto - ułatwi to korzystanie z systemu zarówno sobie jak i pozostałym użytkownikom.</a:t>
            </a:r>
          </a:p>
          <a:p>
            <a:pPr>
              <a:lnSpc>
                <a:spcPct val="90000"/>
              </a:lnSpc>
            </a:pPr>
            <a:endParaRPr lang="pl-PL" sz="2000" dirty="0" smtClean="0">
              <a:latin typeface="Bodoni MT Condensed" pitchFamily="18" charset="0"/>
            </a:endParaRPr>
          </a:p>
          <a:p>
            <a:r>
              <a:rPr lang="pl-PL"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Rodzaje kont</a:t>
            </a:r>
          </a:p>
          <a:p>
            <a:r>
              <a:rPr lang="pl-PL" sz="2000" dirty="0" smtClean="0">
                <a:latin typeface="Times New Roman" pitchFamily="18" charset="0"/>
                <a:cs typeface="Times New Roman" pitchFamily="18" charset="0"/>
              </a:rPr>
              <a:t>Konta użytkowników dzielą się na trzy grupy:</a:t>
            </a:r>
          </a:p>
          <a:p>
            <a:r>
              <a:rPr lang="pl-PL" sz="2000" dirty="0" smtClean="0">
                <a:latin typeface="Times New Roman" pitchFamily="18" charset="0"/>
                <a:cs typeface="Times New Roman" pitchFamily="18" charset="0"/>
              </a:rPr>
              <a:t>·         lokalne konta użytkowników</a:t>
            </a:r>
          </a:p>
          <a:p>
            <a:r>
              <a:rPr lang="pl-PL" sz="2000" dirty="0" smtClean="0">
                <a:latin typeface="Times New Roman" pitchFamily="18" charset="0"/>
                <a:cs typeface="Times New Roman" pitchFamily="18" charset="0"/>
              </a:rPr>
              <a:t>·         domenowe konta użytkowników</a:t>
            </a:r>
          </a:p>
          <a:p>
            <a:r>
              <a:rPr lang="pl-PL" sz="2000" dirty="0" smtClean="0">
                <a:latin typeface="Times New Roman" pitchFamily="18" charset="0"/>
                <a:cs typeface="Times New Roman" pitchFamily="18" charset="0"/>
              </a:rPr>
              <a:t>·         konta wbudowane</a:t>
            </a:r>
          </a:p>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
        <p:nvSpPr>
          <p:cNvPr id="5" name="Prostokąt 4"/>
          <p:cNvSpPr/>
          <p:nvPr/>
        </p:nvSpPr>
        <p:spPr>
          <a:xfrm>
            <a:off x="785786" y="428604"/>
            <a:ext cx="7479933" cy="584775"/>
          </a:xfrm>
          <a:prstGeom prst="rect">
            <a:avLst/>
          </a:prstGeom>
          <a:noFill/>
        </p:spPr>
        <p:txBody>
          <a:bodyPr wrap="none" lIns="91440" tIns="45720" rIns="91440" bIns="45720">
            <a:spAutoFit/>
          </a:bodyPr>
          <a:lstStyle/>
          <a:p>
            <a:pPr algn="ct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Korzyści ze stosowania kont użytkownika</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cSld>
  <p:clrMapOvr>
    <a:masterClrMapping/>
  </p:clrMapOvr>
  <p:transition spd="med"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pic>
        <p:nvPicPr>
          <p:cNvPr id="4098" name="Picture 2"/>
          <p:cNvPicPr>
            <a:picLocks noChangeAspect="1" noChangeArrowheads="1"/>
          </p:cNvPicPr>
          <p:nvPr/>
        </p:nvPicPr>
        <p:blipFill>
          <a:blip r:embed="rId2">
            <a:grayscl/>
          </a:blip>
          <a:srcRect l="19775" t="18292" r="21631" b="2439"/>
          <a:stretch>
            <a:fillRect/>
          </a:stretch>
        </p:blipFill>
        <p:spPr bwMode="auto">
          <a:xfrm>
            <a:off x="2071670" y="1643050"/>
            <a:ext cx="4909069" cy="4786322"/>
          </a:xfrm>
          <a:prstGeom prst="rect">
            <a:avLst/>
          </a:prstGeom>
          <a:noFill/>
          <a:ln w="9525">
            <a:solidFill>
              <a:srgbClr val="FFC000"/>
            </a:solidFill>
            <a:miter lim="800000"/>
            <a:headEnd/>
            <a:tailEnd/>
          </a:ln>
          <a:effectLst/>
        </p:spPr>
      </p:pic>
      <p:sp>
        <p:nvSpPr>
          <p:cNvPr id="9" name="Prostokąt 8"/>
          <p:cNvSpPr/>
          <p:nvPr/>
        </p:nvSpPr>
        <p:spPr>
          <a:xfrm>
            <a:off x="1214414" y="214290"/>
            <a:ext cx="7021474" cy="1077218"/>
          </a:xfrm>
          <a:prstGeom prst="rect">
            <a:avLst/>
          </a:prstGeom>
          <a:noFill/>
        </p:spPr>
        <p:txBody>
          <a:bodyPr wrap="none" lIns="91440" tIns="45720" rIns="91440" bIns="45720">
            <a:spAutoFit/>
          </a:bodyPr>
          <a:lstStyle/>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Nadawanie uprawnień</a:t>
            </a:r>
          </a:p>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poszczególnym użytkownikom - tabela</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0" name="Strzałka w prawo 9">
            <a:hlinkClick r:id="rId3"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pic>
        <p:nvPicPr>
          <p:cNvPr id="7170" name="Picture 2"/>
          <p:cNvPicPr>
            <a:picLocks noChangeAspect="1" noChangeArrowheads="1"/>
          </p:cNvPicPr>
          <p:nvPr/>
        </p:nvPicPr>
        <p:blipFill>
          <a:blip r:embed="rId2"/>
          <a:srcRect t="24408" b="26775"/>
          <a:stretch>
            <a:fillRect/>
          </a:stretch>
        </p:blipFill>
        <p:spPr bwMode="auto">
          <a:xfrm>
            <a:off x="1142976" y="2500306"/>
            <a:ext cx="6162675" cy="1571636"/>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t="8902" b="42136"/>
          <a:stretch>
            <a:fillRect/>
          </a:stretch>
        </p:blipFill>
        <p:spPr bwMode="auto">
          <a:xfrm>
            <a:off x="1142976" y="4714884"/>
            <a:ext cx="6172200" cy="1571636"/>
          </a:xfrm>
          <a:prstGeom prst="rect">
            <a:avLst/>
          </a:prstGeom>
          <a:noFill/>
          <a:ln w="9525">
            <a:noFill/>
            <a:miter lim="800000"/>
            <a:headEnd/>
            <a:tailEnd/>
          </a:ln>
          <a:effectLst/>
        </p:spPr>
      </p:pic>
      <p:sp>
        <p:nvSpPr>
          <p:cNvPr id="9" name="Prostokąt 8"/>
          <p:cNvSpPr/>
          <p:nvPr/>
        </p:nvSpPr>
        <p:spPr>
          <a:xfrm>
            <a:off x="285720" y="1571612"/>
            <a:ext cx="8501122" cy="369332"/>
          </a:xfrm>
          <a:prstGeom prst="rect">
            <a:avLst/>
          </a:prstGeom>
        </p:spPr>
        <p:txBody>
          <a:bodyPr wrap="square">
            <a:spAutoFit/>
          </a:bodyPr>
          <a:lstStyle/>
          <a:p>
            <a:pPr>
              <a:spcBef>
                <a:spcPct val="50000"/>
              </a:spcBef>
            </a:pPr>
            <a:r>
              <a:rPr lang="pl-PL" dirty="0" smtClean="0">
                <a:latin typeface="Times New Roman" pitchFamily="18" charset="0"/>
                <a:cs typeface="Times New Roman" pitchFamily="18" charset="0"/>
              </a:rPr>
              <a:t>Przykład </a:t>
            </a:r>
            <a:r>
              <a:rPr lang="pl-PL" dirty="0" smtClean="0">
                <a:latin typeface="Times New Roman" pitchFamily="18" charset="0"/>
                <a:cs typeface="Times New Roman" pitchFamily="18" charset="0"/>
              </a:rPr>
              <a:t>opisze na jednym </a:t>
            </a:r>
            <a:r>
              <a:rPr lang="pl-PL" dirty="0" smtClean="0">
                <a:latin typeface="Times New Roman" pitchFamily="18" charset="0"/>
                <a:cs typeface="Times New Roman" pitchFamily="18" charset="0"/>
              </a:rPr>
              <a:t>koncie użytkownika </a:t>
            </a:r>
            <a:r>
              <a:rPr lang="pl-PL" b="1" dirty="0" smtClean="0">
                <a:latin typeface="Times New Roman" pitchFamily="18" charset="0"/>
                <a:cs typeface="Times New Roman" pitchFamily="18" charset="0"/>
              </a:rPr>
              <a:t>zuzanka2</a:t>
            </a:r>
            <a:endParaRPr lang="pl-PL" sz="2000" dirty="0">
              <a:latin typeface="Bodoni MT Condensed" pitchFamily="18" charset="0"/>
            </a:endParaRPr>
          </a:p>
        </p:txBody>
      </p:sp>
      <p:sp>
        <p:nvSpPr>
          <p:cNvPr id="10" name="Prostokąt 9"/>
          <p:cNvSpPr/>
          <p:nvPr/>
        </p:nvSpPr>
        <p:spPr>
          <a:xfrm>
            <a:off x="428596" y="2071678"/>
            <a:ext cx="8501122" cy="400110"/>
          </a:xfrm>
          <a:prstGeom prst="rect">
            <a:avLst/>
          </a:prstGeom>
        </p:spPr>
        <p:txBody>
          <a:bodyPr wrap="square">
            <a:spAutoFit/>
          </a:bodyPr>
          <a:lstStyle/>
          <a:p>
            <a:pPr>
              <a:spcBef>
                <a:spcPct val="50000"/>
              </a:spcBef>
            </a:pPr>
            <a:r>
              <a:rPr lang="pl-PL"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Dezaktywacja</a:t>
            </a:r>
            <a:endParaRPr lang="pl-PL" sz="2000" b="1" dirty="0">
              <a:solidFill>
                <a:srgbClr val="FFC000"/>
              </a:solidFill>
              <a:effectLst>
                <a:outerShdw blurRad="38100" dist="38100" dir="2700000" algn="tl">
                  <a:srgbClr val="000000">
                    <a:alpha val="43137"/>
                  </a:srgbClr>
                </a:outerShdw>
              </a:effectLst>
              <a:latin typeface="Bodoni MT Condensed" pitchFamily="18" charset="0"/>
            </a:endParaRPr>
          </a:p>
        </p:txBody>
      </p:sp>
      <p:sp>
        <p:nvSpPr>
          <p:cNvPr id="11" name="Prostokąt 10"/>
          <p:cNvSpPr/>
          <p:nvPr/>
        </p:nvSpPr>
        <p:spPr>
          <a:xfrm>
            <a:off x="500034" y="4286256"/>
            <a:ext cx="8501122" cy="400110"/>
          </a:xfrm>
          <a:prstGeom prst="rect">
            <a:avLst/>
          </a:prstGeom>
        </p:spPr>
        <p:txBody>
          <a:bodyPr wrap="square">
            <a:spAutoFit/>
          </a:bodyPr>
          <a:lstStyle/>
          <a:p>
            <a:pPr>
              <a:spcBef>
                <a:spcPct val="50000"/>
              </a:spcBef>
            </a:pPr>
            <a:r>
              <a:rPr lang="pl-PL"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Aktywacja</a:t>
            </a:r>
            <a:endParaRPr lang="pl-PL" sz="2000" b="1" dirty="0">
              <a:solidFill>
                <a:srgbClr val="FFC000"/>
              </a:solidFill>
              <a:effectLst>
                <a:outerShdw blurRad="38100" dist="38100" dir="2700000" algn="tl">
                  <a:srgbClr val="000000">
                    <a:alpha val="43137"/>
                  </a:srgbClr>
                </a:outerShdw>
              </a:effectLst>
              <a:latin typeface="Bodoni MT Condensed" pitchFamily="18" charset="0"/>
            </a:endParaRPr>
          </a:p>
        </p:txBody>
      </p:sp>
      <p:sp>
        <p:nvSpPr>
          <p:cNvPr id="13" name="Prostokąt 12"/>
          <p:cNvSpPr/>
          <p:nvPr/>
        </p:nvSpPr>
        <p:spPr>
          <a:xfrm>
            <a:off x="1643042" y="214290"/>
            <a:ext cx="5620448" cy="1077218"/>
          </a:xfrm>
          <a:prstGeom prst="rect">
            <a:avLst/>
          </a:prstGeom>
          <a:noFill/>
        </p:spPr>
        <p:txBody>
          <a:bodyPr wrap="none" lIns="91440" tIns="45720" rIns="91440" bIns="45720">
            <a:spAutoFit/>
          </a:bodyPr>
          <a:lstStyle/>
          <a:p>
            <a:pPr algn="ct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Aktywacja bądź dezaktywacja </a:t>
            </a:r>
          </a:p>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a:t>
            </a: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onta użytkownika</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5" name="Strzałka w prawo 14">
            <a:hlinkClick r:id="rId4"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9" name="Prostokąt 8"/>
          <p:cNvSpPr/>
          <p:nvPr/>
        </p:nvSpPr>
        <p:spPr>
          <a:xfrm>
            <a:off x="357158" y="1571612"/>
            <a:ext cx="8501122" cy="369332"/>
          </a:xfrm>
          <a:prstGeom prst="rect">
            <a:avLst/>
          </a:prstGeom>
        </p:spPr>
        <p:txBody>
          <a:bodyPr wrap="square">
            <a:spAutoFit/>
          </a:bodyPr>
          <a:lstStyle/>
          <a:p>
            <a:pPr algn="ctr">
              <a:spcBef>
                <a:spcPct val="50000"/>
              </a:spcBef>
            </a:pPr>
            <a:r>
              <a:rPr lang="pl-PL" dirty="0" smtClean="0">
                <a:latin typeface="Times New Roman" pitchFamily="18" charset="0"/>
                <a:cs typeface="Times New Roman" pitchFamily="18" charset="0"/>
              </a:rPr>
              <a:t>Ustawimy dni oraz godziny logowania dla użytkownika </a:t>
            </a:r>
            <a:r>
              <a:rPr lang="pl-PL" b="1" dirty="0" smtClean="0">
                <a:latin typeface="Times New Roman" pitchFamily="18" charset="0"/>
                <a:cs typeface="Times New Roman" pitchFamily="18" charset="0"/>
              </a:rPr>
              <a:t>zuzanka4</a:t>
            </a:r>
            <a:endParaRPr lang="pl-PL" sz="2000" b="1" dirty="0">
              <a:latin typeface="Bodoni MT Condensed" pitchFamily="18" charset="0"/>
            </a:endParaRPr>
          </a:p>
        </p:txBody>
      </p:sp>
      <p:pic>
        <p:nvPicPr>
          <p:cNvPr id="8197" name="Picture 5"/>
          <p:cNvPicPr>
            <a:picLocks noChangeAspect="1" noChangeArrowheads="1"/>
          </p:cNvPicPr>
          <p:nvPr/>
        </p:nvPicPr>
        <p:blipFill>
          <a:blip r:embed="rId2"/>
          <a:srcRect t="4545" b="8181"/>
          <a:stretch>
            <a:fillRect/>
          </a:stretch>
        </p:blipFill>
        <p:spPr bwMode="auto">
          <a:xfrm>
            <a:off x="1643042" y="2071678"/>
            <a:ext cx="6048375" cy="4572032"/>
          </a:xfrm>
          <a:prstGeom prst="rect">
            <a:avLst/>
          </a:prstGeom>
          <a:noFill/>
          <a:ln w="9525">
            <a:noFill/>
            <a:miter lim="800000"/>
            <a:headEnd/>
            <a:tailEnd/>
          </a:ln>
          <a:effectLst/>
        </p:spPr>
      </p:pic>
      <p:sp>
        <p:nvSpPr>
          <p:cNvPr id="14" name="Prostokąt 13"/>
          <p:cNvSpPr/>
          <p:nvPr/>
        </p:nvSpPr>
        <p:spPr>
          <a:xfrm>
            <a:off x="1714480" y="357166"/>
            <a:ext cx="5472973" cy="584775"/>
          </a:xfrm>
          <a:prstGeom prst="rect">
            <a:avLst/>
          </a:prstGeom>
          <a:noFill/>
        </p:spPr>
        <p:txBody>
          <a:bodyPr wrap="none" lIns="91440" tIns="45720" rIns="91440" bIns="45720">
            <a:spAutoFit/>
          </a:bodyPr>
          <a:lstStyle/>
          <a:p>
            <a:pPr algn="ct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Ustawianie godziny logowania</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6" name="Strzałka w prawo 15">
            <a:hlinkClick r:id="rId3"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9" name="Prostokąt 8"/>
          <p:cNvSpPr/>
          <p:nvPr/>
        </p:nvSpPr>
        <p:spPr>
          <a:xfrm>
            <a:off x="357158" y="1500174"/>
            <a:ext cx="8501122" cy="369332"/>
          </a:xfrm>
          <a:prstGeom prst="rect">
            <a:avLst/>
          </a:prstGeom>
        </p:spPr>
        <p:txBody>
          <a:bodyPr wrap="square">
            <a:spAutoFit/>
          </a:bodyPr>
          <a:lstStyle/>
          <a:p>
            <a:pPr algn="ctr">
              <a:spcBef>
                <a:spcPct val="50000"/>
              </a:spcBef>
            </a:pPr>
            <a:r>
              <a:rPr lang="pl-PL" dirty="0" smtClean="0">
                <a:latin typeface="Times New Roman" pitchFamily="18" charset="0"/>
                <a:cs typeface="Times New Roman" pitchFamily="18" charset="0"/>
              </a:rPr>
              <a:t>Ostatnim przykładem jest usunięcie wszystkich użytkowników których stworzyliśmy.</a:t>
            </a:r>
            <a:endParaRPr lang="pl-PL" sz="2000" b="1" dirty="0">
              <a:latin typeface="Bodoni MT Condensed" pitchFamily="18" charset="0"/>
            </a:endParaRPr>
          </a:p>
        </p:txBody>
      </p:sp>
      <p:pic>
        <p:nvPicPr>
          <p:cNvPr id="10242" name="Picture 2"/>
          <p:cNvPicPr>
            <a:picLocks noChangeAspect="1" noChangeArrowheads="1"/>
          </p:cNvPicPr>
          <p:nvPr/>
        </p:nvPicPr>
        <p:blipFill>
          <a:blip r:embed="rId2"/>
          <a:srcRect r="4726" b="5701"/>
          <a:stretch>
            <a:fillRect/>
          </a:stretch>
        </p:blipFill>
        <p:spPr bwMode="auto">
          <a:xfrm>
            <a:off x="1357290" y="1928802"/>
            <a:ext cx="6143668" cy="3071834"/>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b="56579"/>
          <a:stretch>
            <a:fillRect/>
          </a:stretch>
        </p:blipFill>
        <p:spPr bwMode="auto">
          <a:xfrm>
            <a:off x="1285852" y="5143512"/>
            <a:ext cx="6286500" cy="1414461"/>
          </a:xfrm>
          <a:prstGeom prst="rect">
            <a:avLst/>
          </a:prstGeom>
          <a:noFill/>
          <a:ln w="9525">
            <a:noFill/>
            <a:miter lim="800000"/>
            <a:headEnd/>
            <a:tailEnd/>
          </a:ln>
          <a:effectLst/>
        </p:spPr>
      </p:pic>
      <p:sp>
        <p:nvSpPr>
          <p:cNvPr id="8" name="Tytuł 1"/>
          <p:cNvSpPr txBox="1">
            <a:spLocks/>
          </p:cNvSpPr>
          <p:nvPr/>
        </p:nvSpPr>
        <p:spPr>
          <a:xfrm rot="1340272">
            <a:off x="7548820" y="4907564"/>
            <a:ext cx="1261269" cy="1252728"/>
          </a:xfrm>
          <a:prstGeom prst="rect">
            <a:avLst/>
          </a:prstGeom>
        </p:spPr>
        <p:txBody>
          <a:bodyPr vert="horz" lIns="91440" rIns="45720" rtlCol="0" anchor="ctr">
            <a:normAutofit fontScale="75000" lnSpcReduction="2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z="4100" b="1" dirty="0" err="1" smtClean="0">
                <a:ln>
                  <a:prstDash val="solid"/>
                </a:ln>
                <a:solidFill>
                  <a:srgbClr val="FFC000"/>
                </a:solidFill>
                <a:effectLst>
                  <a:outerShdw blurRad="38100" dist="38100" dir="2700000" algn="tl">
                    <a:srgbClr val="000000">
                      <a:alpha val="43137"/>
                    </a:srgbClr>
                  </a:outerShdw>
                </a:effectLst>
                <a:latin typeface="Bodoni MT Condensed" pitchFamily="18" charset="0"/>
                <a:ea typeface="+mj-ea"/>
                <a:cs typeface="+mj-cs"/>
              </a:rPr>
              <a:t>u</a:t>
            </a:r>
            <a:r>
              <a:rPr lang="pl-PL" sz="4100" b="1" dirty="0" err="1" smtClean="0">
                <a:ln>
                  <a:prstDash val="solid"/>
                </a:ln>
                <a:solidFill>
                  <a:srgbClr val="FFC000"/>
                </a:solidFill>
                <a:effectLst>
                  <a:outerShdw blurRad="38100" dist="38100" dir="2700000" algn="tl">
                    <a:srgbClr val="000000">
                      <a:alpha val="43137"/>
                    </a:srgbClr>
                  </a:outerShdw>
                </a:effectLst>
                <a:latin typeface="Bodoni MT Condensed" pitchFamily="18" charset="0"/>
                <a:ea typeface="+mj-ea"/>
                <a:cs typeface="+mj-cs"/>
              </a:rPr>
              <a:t>sun.bat</a:t>
            </a:r>
            <a:r>
              <a:rPr kumimoji="0" lang="pl-PL" sz="44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t/>
            </a:r>
            <a:br>
              <a:rPr kumimoji="0" lang="pl-PL" sz="44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br>
            <a:endParaRPr kumimoji="0" lang="pl-PL" sz="45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11" name="Prostokąt 10"/>
          <p:cNvSpPr/>
          <p:nvPr/>
        </p:nvSpPr>
        <p:spPr>
          <a:xfrm>
            <a:off x="1785918" y="428604"/>
            <a:ext cx="5152373" cy="584775"/>
          </a:xfrm>
          <a:prstGeom prst="rect">
            <a:avLst/>
          </a:prstGeom>
          <a:noFill/>
        </p:spPr>
        <p:txBody>
          <a:bodyPr wrap="none" lIns="91440" tIns="45720" rIns="91440" bIns="45720">
            <a:spAutoFit/>
          </a:bodyPr>
          <a:lstStyle/>
          <a:p>
            <a:pPr algn="ct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Usuwanie kont użytkownika</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3" name="Strzałka w prawo 12">
            <a:hlinkClick r:id="rId4"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pl-PL"/>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pic>
        <p:nvPicPr>
          <p:cNvPr id="11266" name="Picture 2"/>
          <p:cNvPicPr>
            <a:picLocks noChangeAspect="1" noChangeArrowheads="1"/>
          </p:cNvPicPr>
          <p:nvPr/>
        </p:nvPicPr>
        <p:blipFill>
          <a:blip r:embed="rId2"/>
          <a:srcRect l="1563" t="10368" r="34375" b="29299"/>
          <a:stretch>
            <a:fillRect/>
          </a:stretch>
        </p:blipFill>
        <p:spPr bwMode="auto">
          <a:xfrm>
            <a:off x="1428728" y="1571612"/>
            <a:ext cx="5629042" cy="2678069"/>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l="2242" t="3758" r="60784" b="55822"/>
          <a:stretch>
            <a:fillRect/>
          </a:stretch>
        </p:blipFill>
        <p:spPr bwMode="auto">
          <a:xfrm>
            <a:off x="6715140" y="3929066"/>
            <a:ext cx="2215755" cy="2643182"/>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57158" y="1785926"/>
            <a:ext cx="8572560" cy="5447645"/>
          </a:xfrm>
          <a:prstGeom prst="rect">
            <a:avLst/>
          </a:prstGeom>
        </p:spPr>
        <p:txBody>
          <a:bodyPr wrap="square">
            <a:spAutoFit/>
          </a:bodyPr>
          <a:lstStyle/>
          <a:p>
            <a:r>
              <a:rPr lang="pl-PL" sz="2400" dirty="0" smtClean="0">
                <a:latin typeface="Times New Roman" pitchFamily="18" charset="0"/>
                <a:cs typeface="Times New Roman" pitchFamily="18" charset="0"/>
              </a:rPr>
              <a:t>Pierwszą okazję do stworzenia kont mamy już pod koniec instalacji systemu Windows XP. Instalator wyświetla okno dialogowe, gdzie możemy podać nazwy użytkowników, dla których automatycznie zostaną utworzone profile. Warto stworzyć dodatkowe konto z ograniczeniami, nawet gdy sami zamierzamy korzystać z komputera, aby uniknąć ciągłego używania wbudowanego konta Administratora.</a:t>
            </a:r>
          </a:p>
          <a:p>
            <a:r>
              <a:rPr lang="pl-PL" sz="2400" dirty="0" smtClean="0">
                <a:latin typeface="Times New Roman" pitchFamily="18" charset="0"/>
                <a:cs typeface="Times New Roman" pitchFamily="18" charset="0"/>
              </a:rPr>
              <a:t>Po zakończeniu instalacji systemu, zarządzanie nimi jest możliwe na kilka sposobów. Można je realizować przy wykorzystaniu:</a:t>
            </a:r>
          </a:p>
          <a:p>
            <a:r>
              <a:rPr lang="pl-PL" sz="2400" dirty="0" smtClean="0">
                <a:latin typeface="Times New Roman" pitchFamily="18" charset="0"/>
                <a:cs typeface="Times New Roman" pitchFamily="18" charset="0"/>
              </a:rPr>
              <a:t>·         apletu Konta użytkowników</a:t>
            </a:r>
          </a:p>
          <a:p>
            <a:r>
              <a:rPr lang="pl-PL" sz="2400" dirty="0" smtClean="0">
                <a:latin typeface="Times New Roman" pitchFamily="18" charset="0"/>
                <a:cs typeface="Times New Roman" pitchFamily="18" charset="0"/>
              </a:rPr>
              <a:t>·         konsoli MMC Zarządzanie komputerem</a:t>
            </a:r>
          </a:p>
          <a:p>
            <a:r>
              <a:rPr lang="pl-PL" sz="2400" dirty="0" smtClean="0">
                <a:latin typeface="Times New Roman" pitchFamily="18" charset="0"/>
                <a:cs typeface="Times New Roman" pitchFamily="18" charset="0"/>
              </a:rPr>
              <a:t>·         wiersza poleceń</a:t>
            </a:r>
          </a:p>
          <a:p>
            <a:endParaRPr lang="pl-PL" sz="2000" dirty="0" smtClean="0">
              <a:latin typeface="Times New Roman" pitchFamily="18" charset="0"/>
              <a:cs typeface="Times New Roman" pitchFamily="18" charset="0"/>
            </a:endParaRPr>
          </a:p>
          <a:p>
            <a:endParaRPr lang="pl-PL" sz="2000" dirty="0" smtClean="0">
              <a:latin typeface="Times New Roman" pitchFamily="18" charset="0"/>
              <a:cs typeface="Times New Roman" pitchFamily="18" charset="0"/>
            </a:endParaRPr>
          </a:p>
          <a:p>
            <a:r>
              <a:rPr lang="pl-PL" sz="2000" dirty="0" smtClean="0">
                <a:latin typeface="Times New Roman" pitchFamily="18" charset="0"/>
                <a:cs typeface="Times New Roman" pitchFamily="18" charset="0"/>
              </a:rPr>
              <a:t> </a:t>
            </a:r>
            <a:endParaRPr lang="pl-PL" sz="2000" dirty="0">
              <a:latin typeface="Times New Roman" pitchFamily="18" charset="0"/>
              <a:cs typeface="Times New Roman" pitchFamily="18" charset="0"/>
            </a:endParaRPr>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8" name="Prostokąt 7"/>
          <p:cNvSpPr/>
          <p:nvPr/>
        </p:nvSpPr>
        <p:spPr>
          <a:xfrm>
            <a:off x="1357290" y="428604"/>
            <a:ext cx="6292108" cy="584775"/>
          </a:xfrm>
          <a:prstGeom prst="rect">
            <a:avLst/>
          </a:prstGeom>
          <a:noFill/>
        </p:spPr>
        <p:txBody>
          <a:bodyPr wrap="none" lIns="91440" tIns="45720" rIns="91440" bIns="45720">
            <a:spAutoFit/>
          </a:bodyPr>
          <a:lstStyle/>
          <a:p>
            <a:pPr algn="ct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Zarządzanie kontami użytkownika</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0" name="Strzałka w prawo 9">
            <a:hlinkClick r:id="rId2"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57158" y="1357298"/>
            <a:ext cx="8572560" cy="5847755"/>
          </a:xfrm>
          <a:prstGeom prst="rect">
            <a:avLst/>
          </a:prstGeom>
        </p:spPr>
        <p:txBody>
          <a:bodyPr wrap="square">
            <a:spAutoFit/>
          </a:bodyPr>
          <a:lstStyle/>
          <a:p>
            <a:endParaRPr lang="pl-PL" sz="2800" dirty="0" smtClean="0"/>
          </a:p>
          <a:p>
            <a:r>
              <a:rPr lang="pl-PL" sz="2000" dirty="0" smtClean="0">
                <a:latin typeface="Times New Roman" pitchFamily="18" charset="0"/>
                <a:cs typeface="Times New Roman" pitchFamily="18" charset="0"/>
              </a:rPr>
              <a:t>Sposoby te różnią się możliwościami, celem zastosowania i stopniem trudności użycia. </a:t>
            </a:r>
          </a:p>
          <a:p>
            <a:pPr>
              <a:buFont typeface="Arial" pitchFamily="34" charset="0"/>
              <a:buChar char="•"/>
            </a:pPr>
            <a:r>
              <a:rPr lang="pl-PL" sz="2000" dirty="0" smtClean="0">
                <a:latin typeface="Times New Roman" pitchFamily="18" charset="0"/>
                <a:cs typeface="Times New Roman" pitchFamily="18" charset="0"/>
              </a:rPr>
              <a:t> Dla początkujących osób zalecamy wykorzystanie apletu </a:t>
            </a:r>
            <a:r>
              <a:rPr lang="pl-PL" sz="2000" b="1" dirty="0" smtClean="0">
                <a:latin typeface="Times New Roman" pitchFamily="18" charset="0"/>
                <a:cs typeface="Times New Roman" pitchFamily="18" charset="0"/>
              </a:rPr>
              <a:t>Konta użytkowników</a:t>
            </a:r>
            <a:r>
              <a:rPr lang="pl-PL" sz="2000" dirty="0" smtClean="0">
                <a:latin typeface="Times New Roman" pitchFamily="18" charset="0"/>
                <a:cs typeface="Times New Roman" pitchFamily="18" charset="0"/>
              </a:rPr>
              <a:t>. Oferuje on łatwy i przejrzysty graficzny interfejs do wykonywania prostych czynności, kosztem braku dostępu do pełnej konfiguracji kont. </a:t>
            </a:r>
          </a:p>
          <a:p>
            <a:pPr>
              <a:buFont typeface="Arial" pitchFamily="34" charset="0"/>
              <a:buChar char="•"/>
            </a:pPr>
            <a:r>
              <a:rPr lang="pl-PL" sz="2000" dirty="0" smtClean="0">
                <a:latin typeface="Times New Roman" pitchFamily="18" charset="0"/>
                <a:cs typeface="Times New Roman" pitchFamily="18" charset="0"/>
              </a:rPr>
              <a:t> Kolejnym sposobem na zarządzanie użytkownikami jest wykorzystanie konsoli MMC Zarządzanie komputerem. Oferuje ona dostęp do większej ilości ustawień niż aplet Konta użytkowników lecz okupione jest to mniejszą przejrzystością interfejsu dla początkującego użytkownika.</a:t>
            </a:r>
            <a:r>
              <a:rPr lang="pl-PL" sz="2000" dirty="0" smtClean="0"/>
              <a:t> </a:t>
            </a:r>
          </a:p>
          <a:p>
            <a:pPr>
              <a:buFont typeface="Arial" pitchFamily="34" charset="0"/>
              <a:buChar char="•"/>
            </a:pPr>
            <a:r>
              <a:rPr lang="pl-PL" sz="2000" dirty="0" smtClean="0"/>
              <a:t> </a:t>
            </a:r>
            <a:r>
              <a:rPr lang="pl-PL" sz="2000" dirty="0" smtClean="0">
                <a:latin typeface="Times New Roman" pitchFamily="18" charset="0"/>
                <a:cs typeface="Times New Roman" pitchFamily="18" charset="0"/>
              </a:rPr>
              <a:t>Ostatnim sposobem zarządzania użytkownikami jest </a:t>
            </a:r>
            <a:r>
              <a:rPr lang="pl-PL" sz="2000" u="sng" dirty="0" smtClean="0">
                <a:latin typeface="Times New Roman" pitchFamily="18" charset="0"/>
                <a:cs typeface="Times New Roman" pitchFamily="18" charset="0"/>
              </a:rPr>
              <a:t>korzystanie z wiersza poleceń, który opisze właśnie w tej prezentacji! </a:t>
            </a:r>
          </a:p>
          <a:p>
            <a:r>
              <a:rPr lang="pl-PL" sz="2000" dirty="0" smtClean="0">
                <a:latin typeface="Times New Roman" pitchFamily="18" charset="0"/>
                <a:cs typeface="Times New Roman" pitchFamily="18" charset="0"/>
              </a:rPr>
              <a:t>Aby z jego poziomu utworzyć nowe konto, należy być zalogowanym na koncie z uprawnieniami administratorskimi.</a:t>
            </a:r>
          </a:p>
          <a:p>
            <a:endParaRPr lang="pl-PL" sz="2000" dirty="0" smtClean="0"/>
          </a:p>
          <a:p>
            <a:endParaRPr lang="pl-PL" b="1" dirty="0" smtClean="0">
              <a:solidFill>
                <a:srgbClr val="D60093"/>
              </a:solidFill>
              <a:latin typeface="Bodoni MT Condensed" pitchFamily="18" charset="0"/>
            </a:endParaRPr>
          </a:p>
          <a:p>
            <a:r>
              <a:rPr lang="pl-PL" sz="2800" dirty="0" smtClean="0">
                <a:solidFill>
                  <a:srgbClr val="D60093"/>
                </a:solidFill>
                <a:latin typeface="Bodoni MT Condensed" pitchFamily="18" charset="0"/>
              </a:rPr>
              <a:t> </a:t>
            </a:r>
            <a:r>
              <a:rPr lang="pl-PL" sz="2000" dirty="0" smtClean="0">
                <a:latin typeface="Bodoni MT Condensed" pitchFamily="18" charset="0"/>
              </a:rPr>
              <a:t> </a:t>
            </a:r>
            <a:endParaRPr lang="pl-PL" sz="2000" dirty="0">
              <a:latin typeface="Bodoni MT Condensed" pitchFamily="18" charset="0"/>
            </a:endParaRPr>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8" name="Prostokąt 7"/>
          <p:cNvSpPr/>
          <p:nvPr/>
        </p:nvSpPr>
        <p:spPr>
          <a:xfrm>
            <a:off x="1357290" y="428604"/>
            <a:ext cx="6292108" cy="584775"/>
          </a:xfrm>
          <a:prstGeom prst="rect">
            <a:avLst/>
          </a:prstGeom>
          <a:noFill/>
        </p:spPr>
        <p:txBody>
          <a:bodyPr wrap="none" lIns="91440" tIns="45720" rIns="91440" bIns="45720">
            <a:spAutoFit/>
          </a:bodyPr>
          <a:lstStyle/>
          <a:p>
            <a:pPr algn="ct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Zarządzanie kontami użytkownika</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0" name="Strzałka w prawo 9">
            <a:hlinkClick r:id="rId2"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571440" y="1643050"/>
            <a:ext cx="8572560" cy="400110"/>
          </a:xfrm>
          <a:prstGeom prst="rect">
            <a:avLst/>
          </a:prstGeom>
        </p:spPr>
        <p:txBody>
          <a:bodyPr wrap="square">
            <a:spAutoFit/>
          </a:bodyPr>
          <a:lstStyle/>
          <a:p>
            <a:r>
              <a:rPr lang="pl-PL" sz="2000" dirty="0" smtClean="0">
                <a:latin typeface="Bodoni MT Condensed" pitchFamily="18" charset="0"/>
              </a:rPr>
              <a:t> </a:t>
            </a:r>
            <a:endParaRPr lang="pl-PL" sz="2000" dirty="0">
              <a:latin typeface="Bodoni MT Condensed" pitchFamily="18" charset="0"/>
            </a:endParaRPr>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6" name="Prostokąt 5"/>
          <p:cNvSpPr/>
          <p:nvPr/>
        </p:nvSpPr>
        <p:spPr>
          <a:xfrm>
            <a:off x="357158" y="1928802"/>
            <a:ext cx="5715040" cy="800219"/>
          </a:xfrm>
          <a:prstGeom prst="rect">
            <a:avLst/>
          </a:prstGeom>
        </p:spPr>
        <p:txBody>
          <a:bodyPr wrap="square">
            <a:spAutoFit/>
          </a:bodyPr>
          <a:lstStyle/>
          <a:p>
            <a:endParaRPr lang="pl-PL" b="1" dirty="0" smtClean="0">
              <a:solidFill>
                <a:srgbClr val="D60093"/>
              </a:solidFill>
              <a:latin typeface="Bodoni MT Condensed" pitchFamily="18" charset="0"/>
            </a:endParaRPr>
          </a:p>
          <a:p>
            <a:r>
              <a:rPr lang="pl-PL" sz="2800" dirty="0" smtClean="0">
                <a:solidFill>
                  <a:srgbClr val="D60093"/>
                </a:solidFill>
                <a:latin typeface="Bodoni MT Condensed" pitchFamily="18" charset="0"/>
              </a:rPr>
              <a:t> </a:t>
            </a:r>
            <a:r>
              <a:rPr lang="pl-PL" sz="2000" dirty="0" smtClean="0">
                <a:latin typeface="Bodoni MT Condensed" pitchFamily="18" charset="0"/>
              </a:rPr>
              <a:t> </a:t>
            </a:r>
            <a:endParaRPr lang="pl-PL" sz="2000" dirty="0">
              <a:latin typeface="Bodoni MT Condensed" pitchFamily="18" charset="0"/>
            </a:endParaRPr>
          </a:p>
        </p:txBody>
      </p:sp>
      <p:sp>
        <p:nvSpPr>
          <p:cNvPr id="9" name="Prostokąt 8"/>
          <p:cNvSpPr/>
          <p:nvPr/>
        </p:nvSpPr>
        <p:spPr>
          <a:xfrm>
            <a:off x="428596" y="1643050"/>
            <a:ext cx="8429684" cy="4985980"/>
          </a:xfrm>
          <a:prstGeom prst="rect">
            <a:avLst/>
          </a:prstGeom>
        </p:spPr>
        <p:txBody>
          <a:bodyPr wrap="square">
            <a:spAutoFit/>
          </a:bodyPr>
          <a:lstStyle/>
          <a:p>
            <a:pPr fontAlgn="ctr"/>
            <a:r>
              <a:rPr lang="pl-PL" dirty="0" smtClean="0">
                <a:latin typeface="Times New Roman" pitchFamily="18" charset="0"/>
                <a:cs typeface="Times New Roman" pitchFamily="18" charset="0"/>
              </a:rPr>
              <a:t>Korzystanie z tekstowego interfejsu wiersza poleceń umożliwia automatyzację zarządzania użytkownikami. Możemy również wykorzystywać pliki wsadowe. Jest to szczególnie przydatne, gdy pewne działania wymagają powtórzenia na wielu komputerach. </a:t>
            </a:r>
          </a:p>
          <a:p>
            <a:pPr fontAlgn="ctr"/>
            <a:endParaRPr lang="pl-PL" dirty="0" smtClean="0">
              <a:latin typeface="Times New Roman" pitchFamily="18" charset="0"/>
              <a:cs typeface="Times New Roman" pitchFamily="18" charset="0"/>
            </a:endParaRPr>
          </a:p>
          <a:p>
            <a:pPr fontAlgn="ctr"/>
            <a:r>
              <a:rPr lang="pl-PL" sz="1600" b="1"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net accounts</a:t>
            </a:r>
            <a:endParaRPr lang="pl-PL" sz="1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fontAlgn="ctr"/>
            <a:r>
              <a:rPr lang="pl-PL" sz="1600" dirty="0" smtClean="0">
                <a:latin typeface="Times New Roman" pitchFamily="18" charset="0"/>
                <a:cs typeface="Times New Roman" pitchFamily="18" charset="0"/>
              </a:rPr>
              <a:t>Aktualizuje bazę danych kont użytkowników i modyfikuje wymagania dotyczące haseł i logowania dla wszystkich kont.</a:t>
            </a:r>
          </a:p>
          <a:p>
            <a:pPr fontAlgn="ctr"/>
            <a:r>
              <a:rPr lang="pl-PL" sz="1600" b="1"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net localgroup</a:t>
            </a:r>
            <a:endParaRPr lang="pl-PL" sz="1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fontAlgn="ctr"/>
            <a:r>
              <a:rPr lang="pl-PL" sz="1600" dirty="0" smtClean="0">
                <a:latin typeface="Times New Roman" pitchFamily="18" charset="0"/>
                <a:cs typeface="Times New Roman" pitchFamily="18" charset="0"/>
              </a:rPr>
              <a:t>Dodaje, wyświetla lub modyfikuje grupy lokalne. Polecenie </a:t>
            </a:r>
            <a:r>
              <a:rPr lang="pl-PL" sz="1600" i="1" dirty="0" smtClean="0">
                <a:latin typeface="Times New Roman" pitchFamily="18" charset="0"/>
                <a:cs typeface="Times New Roman" pitchFamily="18" charset="0"/>
              </a:rPr>
              <a:t>net localgroup</a:t>
            </a:r>
            <a:r>
              <a:rPr lang="pl-PL" sz="1600" dirty="0" smtClean="0">
                <a:latin typeface="Times New Roman" pitchFamily="18" charset="0"/>
                <a:cs typeface="Times New Roman" pitchFamily="18" charset="0"/>
              </a:rPr>
              <a:t> użyte bez parametrów powoduje wyświetlenie nazwy serwera i nazw grup lokalnych na danym komputerze.</a:t>
            </a:r>
          </a:p>
          <a:p>
            <a:pPr fontAlgn="ctr"/>
            <a:r>
              <a:rPr lang="pl-PL" sz="1600" b="1"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net send</a:t>
            </a:r>
            <a:endParaRPr lang="pl-PL" sz="1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fontAlgn="ctr"/>
            <a:r>
              <a:rPr lang="pl-PL" sz="1600" dirty="0" smtClean="0">
                <a:latin typeface="Times New Roman" pitchFamily="18" charset="0"/>
                <a:cs typeface="Times New Roman" pitchFamily="18" charset="0"/>
              </a:rPr>
              <a:t>Wysyła wiadomości do innych użytkowników, komputerów lub nazw komunikacyjnych w sieci.</a:t>
            </a:r>
          </a:p>
          <a:p>
            <a:pPr fontAlgn="ctr"/>
            <a:r>
              <a:rPr lang="pl-PL" sz="1600" b="1"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net user</a:t>
            </a:r>
            <a:endParaRPr lang="pl-PL" sz="1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fontAlgn="ctr"/>
            <a:r>
              <a:rPr lang="pl-PL" sz="1600" dirty="0" smtClean="0">
                <a:latin typeface="Times New Roman" pitchFamily="18" charset="0"/>
                <a:cs typeface="Times New Roman" pitchFamily="18" charset="0"/>
              </a:rPr>
              <a:t>Dodaje lub modyfikuje konta użytkowników albo wyświetla informacje o koncie użytkownika.</a:t>
            </a:r>
          </a:p>
          <a:p>
            <a:r>
              <a:rPr lang="pl-PL" sz="1600" dirty="0" smtClean="0">
                <a:latin typeface="Times New Roman" pitchFamily="18" charset="0"/>
                <a:cs typeface="Times New Roman" pitchFamily="18" charset="0"/>
              </a:rPr>
              <a:t>Jak widać, wiersz poleceń umożliwia najszybsze i najbardziej rozbudowane zarządzanie kontami, poza tym przy wykorzystaniu plików wsadowych może zostać użyty do automatyzacji operacji na kontach użytkowników na wielu komputerach.</a:t>
            </a:r>
          </a:p>
          <a:p>
            <a:endParaRPr lang="pl-PL" sz="2000" dirty="0">
              <a:latin typeface="Times New Roman" pitchFamily="18" charset="0"/>
              <a:cs typeface="Times New Roman" pitchFamily="18" charset="0"/>
            </a:endParaRPr>
          </a:p>
        </p:txBody>
      </p:sp>
      <p:sp>
        <p:nvSpPr>
          <p:cNvPr id="10" name="Prostokąt 9"/>
          <p:cNvSpPr/>
          <p:nvPr/>
        </p:nvSpPr>
        <p:spPr>
          <a:xfrm>
            <a:off x="1142976" y="428604"/>
            <a:ext cx="6726521" cy="584775"/>
          </a:xfrm>
          <a:prstGeom prst="rect">
            <a:avLst/>
          </a:prstGeom>
          <a:noFill/>
        </p:spPr>
        <p:txBody>
          <a:bodyPr wrap="none" lIns="91440" tIns="45720" rIns="91440" bIns="45720">
            <a:spAutoFit/>
          </a:bodyPr>
          <a:lstStyle/>
          <a:p>
            <a:pPr algn="ct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Przykładowe polecenia i ich działanie</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2" name="Strzałka w prawo 11">
            <a:hlinkClick r:id="rId2"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57158" y="1643050"/>
            <a:ext cx="8572560" cy="400110"/>
          </a:xfrm>
          <a:prstGeom prst="rect">
            <a:avLst/>
          </a:prstGeom>
        </p:spPr>
        <p:txBody>
          <a:bodyPr wrap="square">
            <a:spAutoFit/>
          </a:bodyPr>
          <a:lstStyle/>
          <a:p>
            <a:r>
              <a:rPr lang="pl-PL" sz="2000" dirty="0" smtClean="0">
                <a:latin typeface="Bodoni MT Condensed" pitchFamily="18" charset="0"/>
              </a:rPr>
              <a:t> </a:t>
            </a:r>
            <a:endParaRPr lang="pl-PL" sz="2000" dirty="0">
              <a:latin typeface="Bodoni MT Condensed" pitchFamily="18" charset="0"/>
            </a:endParaRPr>
          </a:p>
        </p:txBody>
      </p:sp>
      <p:sp>
        <p:nvSpPr>
          <p:cNvPr id="4" name="Podtytuł 2"/>
          <p:cNvSpPr txBox="1">
            <a:spLocks/>
          </p:cNvSpPr>
          <p:nvPr/>
        </p:nvSpPr>
        <p:spPr>
          <a:xfrm>
            <a:off x="857224"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20" name="Tytuł 1"/>
          <p:cNvSpPr txBox="1">
            <a:spLocks/>
          </p:cNvSpPr>
          <p:nvPr/>
        </p:nvSpPr>
        <p:spPr>
          <a:xfrm rot="1183067">
            <a:off x="7366587" y="1808384"/>
            <a:ext cx="2044748" cy="1252728"/>
          </a:xfrm>
          <a:prstGeom prst="rect">
            <a:avLst/>
          </a:prstGeom>
        </p:spPr>
        <p:txBody>
          <a:bodyPr vert="horz" lIns="91440" rIns="45720" rtlCol="0" anchor="ctr">
            <a:normAutofit fontScale="90000" lnSpcReduction="1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44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t>Net User</a:t>
            </a:r>
            <a:r>
              <a:rPr kumimoji="0" lang="pl-PL" sz="4400" b="1" i="0" u="none" strike="noStrike" kern="1200" cap="none" spc="0" normalizeH="0" baseline="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Bodoni MT Condensed" pitchFamily="18" charset="0"/>
                <a:ea typeface="+mj-ea"/>
                <a:cs typeface="+mj-cs"/>
              </a:rPr>
              <a:t/>
            </a:r>
            <a:br>
              <a:rPr kumimoji="0" lang="pl-PL" sz="4400" b="1" i="0" u="none" strike="noStrike" kern="1200" cap="none" spc="0" normalizeH="0" baseline="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Bodoni MT Condensed" pitchFamily="18" charset="0"/>
                <a:ea typeface="+mj-ea"/>
                <a:cs typeface="+mj-cs"/>
              </a:rPr>
            </a:br>
            <a:endParaRPr kumimoji="0" lang="pl-PL"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21" name="Prostokąt 20"/>
          <p:cNvSpPr/>
          <p:nvPr/>
        </p:nvSpPr>
        <p:spPr>
          <a:xfrm>
            <a:off x="857224" y="1571612"/>
            <a:ext cx="6643734" cy="2431435"/>
          </a:xfrm>
          <a:prstGeom prst="rect">
            <a:avLst/>
          </a:prstGeom>
        </p:spPr>
        <p:txBody>
          <a:bodyPr wrap="square">
            <a:spAutoFit/>
          </a:bodyPr>
          <a:lstStyle/>
          <a:p>
            <a:pPr algn="ctr"/>
            <a:r>
              <a:rPr lang="pl-PL" sz="2000" dirty="0" smtClean="0">
                <a:latin typeface="Times New Roman" pitchFamily="18" charset="0"/>
                <a:cs typeface="Times New Roman" pitchFamily="18" charset="0"/>
              </a:rPr>
              <a:t>Zacznijmy więc od początku  - utworzymy   konto  dla  jednego  użytkownika. </a:t>
            </a:r>
          </a:p>
          <a:p>
            <a:pPr algn="ctr"/>
            <a:r>
              <a:rPr lang="pl-PL" sz="1600" dirty="0" smtClean="0">
                <a:latin typeface="Times New Roman" pitchFamily="18" charset="0"/>
                <a:cs typeface="Times New Roman" pitchFamily="18" charset="0"/>
              </a:rPr>
              <a:t>(Przy  tworzeniu wielu użytkowników zrobimy plik wsadowy , który opisze w dalszej części)</a:t>
            </a:r>
          </a:p>
          <a:p>
            <a:pPr algn="ctr"/>
            <a:r>
              <a:rPr lang="pl-PL" sz="2000" dirty="0" smtClean="0">
                <a:latin typeface="Times New Roman" pitchFamily="18" charset="0"/>
                <a:cs typeface="Times New Roman" pitchFamily="18" charset="0"/>
              </a:rPr>
              <a:t>Używając polecenia Net User w wierszu poleceń wpisujemy </a:t>
            </a:r>
            <a:r>
              <a:rPr lang="pl-PL" sz="2000" b="1" dirty="0" smtClean="0">
                <a:solidFill>
                  <a:srgbClr val="FFC000"/>
                </a:solidFill>
                <a:latin typeface="Times New Roman" pitchFamily="18" charset="0"/>
                <a:cs typeface="Times New Roman" pitchFamily="18" charset="0"/>
              </a:rPr>
              <a:t>net user  xxxxx  /add </a:t>
            </a:r>
          </a:p>
          <a:p>
            <a:pPr algn="ctr"/>
            <a:r>
              <a:rPr lang="pl-PL" sz="2000" dirty="0" smtClean="0">
                <a:latin typeface="Times New Roman" pitchFamily="18" charset="0"/>
                <a:cs typeface="Times New Roman" pitchFamily="18" charset="0"/>
              </a:rPr>
              <a:t>( w miejsce xxxxx wpisujemy </a:t>
            </a:r>
            <a:r>
              <a:rPr lang="pl-PL" sz="2000" dirty="0" smtClean="0">
                <a:latin typeface="Times New Roman" pitchFamily="18" charset="0"/>
                <a:cs typeface="Times New Roman" pitchFamily="18" charset="0"/>
              </a:rPr>
              <a:t>nazwę </a:t>
            </a:r>
            <a:r>
              <a:rPr lang="pl-PL" sz="2000" dirty="0" smtClean="0">
                <a:latin typeface="Times New Roman" pitchFamily="18" charset="0"/>
                <a:cs typeface="Times New Roman" pitchFamily="18" charset="0"/>
              </a:rPr>
              <a:t>użytkownika np. zuzanka jak widać w przykładzie poniżej)</a:t>
            </a:r>
            <a:endParaRPr lang="pl-PL" sz="20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b="50041"/>
          <a:stretch>
            <a:fillRect/>
          </a:stretch>
        </p:blipFill>
        <p:spPr bwMode="auto">
          <a:xfrm>
            <a:off x="500034" y="4286256"/>
            <a:ext cx="7642578" cy="1928826"/>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l="54688" t="17500" r="12500" b="63750"/>
          <a:stretch>
            <a:fillRect/>
          </a:stretch>
        </p:blipFill>
        <p:spPr bwMode="auto">
          <a:xfrm>
            <a:off x="214282" y="214290"/>
            <a:ext cx="2500330" cy="1071570"/>
          </a:xfrm>
          <a:prstGeom prst="rect">
            <a:avLst/>
          </a:prstGeom>
          <a:noFill/>
          <a:ln w="9525">
            <a:noFill/>
            <a:miter lim="800000"/>
            <a:headEnd/>
            <a:tailEnd/>
          </a:ln>
          <a:effectLst/>
        </p:spPr>
      </p:pic>
      <p:sp>
        <p:nvSpPr>
          <p:cNvPr id="11" name="Prostokąt 10"/>
          <p:cNvSpPr/>
          <p:nvPr/>
        </p:nvSpPr>
        <p:spPr>
          <a:xfrm>
            <a:off x="3071802" y="428604"/>
            <a:ext cx="5259773" cy="584775"/>
          </a:xfrm>
          <a:prstGeom prst="rect">
            <a:avLst/>
          </a:prstGeom>
          <a:noFill/>
        </p:spPr>
        <p:txBody>
          <a:bodyPr wrap="none" lIns="91440" tIns="45720" rIns="91440" bIns="45720">
            <a:spAutoFit/>
          </a:bodyPr>
          <a:lstStyle/>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Tworzenie</a:t>
            </a: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kont użytkownika</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3" name="Strzałka w prawo 12">
            <a:hlinkClick r:id="rId4"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571440" y="1643050"/>
            <a:ext cx="8572560" cy="400110"/>
          </a:xfrm>
          <a:prstGeom prst="rect">
            <a:avLst/>
          </a:prstGeom>
        </p:spPr>
        <p:txBody>
          <a:bodyPr wrap="square">
            <a:spAutoFit/>
          </a:bodyPr>
          <a:lstStyle/>
          <a:p>
            <a:r>
              <a:rPr lang="pl-PL" sz="2000" dirty="0" smtClean="0">
                <a:latin typeface="Bodoni MT Condensed" pitchFamily="18" charset="0"/>
              </a:rPr>
              <a:t> </a:t>
            </a:r>
            <a:endParaRPr lang="pl-PL" sz="2000" dirty="0">
              <a:latin typeface="Bodoni MT Condensed" pitchFamily="18" charset="0"/>
            </a:endParaRPr>
          </a:p>
        </p:txBody>
      </p:sp>
      <p:sp>
        <p:nvSpPr>
          <p:cNvPr id="4" name="Podtytuł 2"/>
          <p:cNvSpPr txBox="1">
            <a:spLocks/>
          </p:cNvSpPr>
          <p:nvPr/>
        </p:nvSpPr>
        <p:spPr>
          <a:xfrm>
            <a:off x="857224"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20" name="Tytuł 1"/>
          <p:cNvSpPr txBox="1">
            <a:spLocks/>
          </p:cNvSpPr>
          <p:nvPr/>
        </p:nvSpPr>
        <p:spPr>
          <a:xfrm rot="1214287">
            <a:off x="7759797" y="3340036"/>
            <a:ext cx="948299" cy="1252728"/>
          </a:xfrm>
          <a:prstGeom prst="rect">
            <a:avLst/>
          </a:prstGeom>
        </p:spPr>
        <p:txBody>
          <a:bodyPr vert="horz" lIns="91440" rIns="45720" rtlCol="0" anchor="ctr">
            <a:normAutofit fontScale="90000" lnSpcReduction="1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z="4400" b="1" dirty="0" smtClean="0">
                <a:solidFill>
                  <a:srgbClr val="FFC000"/>
                </a:solidFill>
                <a:effectLst>
                  <a:outerShdw blurRad="38100" dist="38100" dir="2700000" algn="tl">
                    <a:srgbClr val="000000">
                      <a:alpha val="43137"/>
                    </a:srgbClr>
                  </a:outerShdw>
                </a:effectLst>
                <a:latin typeface="Bodoni MT Condensed" pitchFamily="18" charset="0"/>
                <a:ea typeface="+mj-ea"/>
                <a:cs typeface="+mj-cs"/>
              </a:rPr>
              <a:t>.bat</a:t>
            </a:r>
            <a:r>
              <a:rPr kumimoji="0" lang="pl-PL" sz="4400" b="1" i="0" u="none" strike="noStrike" kern="1200" cap="none" spc="0" normalizeH="0" baseline="0" noProof="0" dirty="0" smtClean="0">
                <a:ln>
                  <a:prstDash val="solid"/>
                </a:ln>
                <a:solidFill>
                  <a:srgbClr val="FFC000"/>
                </a:solidFill>
                <a:effectLst>
                  <a:outerShdw blurRad="88000" dist="50800" dir="5040000" algn="tl">
                    <a:schemeClr val="accent4">
                      <a:tint val="80000"/>
                      <a:satMod val="250000"/>
                      <a:alpha val="45000"/>
                    </a:schemeClr>
                  </a:outerShdw>
                </a:effectLst>
                <a:uLnTx/>
                <a:uFillTx/>
                <a:latin typeface="Bodoni MT Condensed" pitchFamily="18" charset="0"/>
                <a:ea typeface="+mj-ea"/>
                <a:cs typeface="+mj-cs"/>
              </a:rPr>
              <a:t/>
            </a:r>
            <a:br>
              <a:rPr kumimoji="0" lang="pl-PL" sz="4400" b="1" i="0" u="none" strike="noStrike" kern="1200" cap="none" spc="0" normalizeH="0" baseline="0" noProof="0" dirty="0" smtClean="0">
                <a:ln>
                  <a:prstDash val="solid"/>
                </a:ln>
                <a:solidFill>
                  <a:srgbClr val="FFC000"/>
                </a:solidFill>
                <a:effectLst>
                  <a:outerShdw blurRad="88000" dist="50800" dir="5040000" algn="tl">
                    <a:schemeClr val="accent4">
                      <a:tint val="80000"/>
                      <a:satMod val="250000"/>
                      <a:alpha val="45000"/>
                    </a:schemeClr>
                  </a:outerShdw>
                </a:effectLst>
                <a:uLnTx/>
                <a:uFillTx/>
                <a:latin typeface="Bodoni MT Condensed" pitchFamily="18" charset="0"/>
                <a:ea typeface="+mj-ea"/>
                <a:cs typeface="+mj-cs"/>
              </a:rPr>
            </a:br>
            <a:endParaRPr kumimoji="0" lang="pl-PL" sz="4500" b="1" i="0" u="none" strike="noStrike" kern="1200" cap="none" spc="0" normalizeH="0" baseline="0" noProof="0" dirty="0">
              <a:ln>
                <a:noFill/>
              </a:ln>
              <a:solidFill>
                <a:srgbClr val="FFC000"/>
              </a:solidFill>
              <a:effectLst/>
              <a:uLnTx/>
              <a:uFillTx/>
              <a:latin typeface="+mj-lt"/>
              <a:ea typeface="+mj-ea"/>
              <a:cs typeface="+mj-cs"/>
            </a:endParaRPr>
          </a:p>
        </p:txBody>
      </p:sp>
      <p:sp>
        <p:nvSpPr>
          <p:cNvPr id="21" name="Prostokąt 20"/>
          <p:cNvSpPr/>
          <p:nvPr/>
        </p:nvSpPr>
        <p:spPr>
          <a:xfrm>
            <a:off x="214282" y="4714884"/>
            <a:ext cx="3714776" cy="1200329"/>
          </a:xfrm>
          <a:prstGeom prst="rect">
            <a:avLst/>
          </a:prstGeom>
        </p:spPr>
        <p:txBody>
          <a:bodyPr wrap="square">
            <a:spAutoFit/>
          </a:bodyPr>
          <a:lstStyle/>
          <a:p>
            <a:pPr algn="ctr"/>
            <a:r>
              <a:rPr lang="pl-PL" dirty="0" smtClean="0">
                <a:latin typeface="Times New Roman" pitchFamily="18" charset="0"/>
                <a:cs typeface="Times New Roman" pitchFamily="18" charset="0"/>
              </a:rPr>
              <a:t>Za pomocą pliku wsadowego utworzymy wiele kont na raz!</a:t>
            </a:r>
          </a:p>
          <a:p>
            <a:pPr algn="ctr"/>
            <a:r>
              <a:rPr lang="pl-PL" dirty="0" smtClean="0">
                <a:latin typeface="Times New Roman" pitchFamily="18" charset="0"/>
                <a:cs typeface="Times New Roman" pitchFamily="18" charset="0"/>
              </a:rPr>
              <a:t> Przykład - plik o nazwie </a:t>
            </a:r>
            <a:r>
              <a:rPr lang="pl-PL" b="1" dirty="0" smtClean="0">
                <a:solidFill>
                  <a:srgbClr val="FFC000"/>
                </a:solidFill>
                <a:latin typeface="Times New Roman" pitchFamily="18" charset="0"/>
                <a:cs typeface="Times New Roman" pitchFamily="18" charset="0"/>
              </a:rPr>
              <a:t>uzytkownicy.bat</a:t>
            </a:r>
            <a:endParaRPr lang="pl-PL" b="1" dirty="0">
              <a:solidFill>
                <a:srgbClr val="FFC00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b="65351"/>
          <a:stretch>
            <a:fillRect/>
          </a:stretch>
        </p:blipFill>
        <p:spPr bwMode="auto">
          <a:xfrm>
            <a:off x="214282" y="1643050"/>
            <a:ext cx="6448425" cy="1128709"/>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b="62719"/>
          <a:stretch>
            <a:fillRect/>
          </a:stretch>
        </p:blipFill>
        <p:spPr bwMode="auto">
          <a:xfrm>
            <a:off x="285720" y="2928934"/>
            <a:ext cx="6286500" cy="1214446"/>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l="1108" t="28070" r="33530" b="1754"/>
          <a:stretch>
            <a:fillRect/>
          </a:stretch>
        </p:blipFill>
        <p:spPr bwMode="auto">
          <a:xfrm>
            <a:off x="4000496" y="4357694"/>
            <a:ext cx="4214842" cy="2286016"/>
          </a:xfrm>
          <a:prstGeom prst="rect">
            <a:avLst/>
          </a:prstGeom>
          <a:noFill/>
          <a:ln w="9525">
            <a:noFill/>
            <a:miter lim="800000"/>
            <a:headEnd/>
            <a:tailEnd/>
          </a:ln>
          <a:effectLst/>
        </p:spPr>
      </p:pic>
      <p:pic>
        <p:nvPicPr>
          <p:cNvPr id="4098" name="Picture 2"/>
          <p:cNvPicPr>
            <a:picLocks noChangeAspect="1" noChangeArrowheads="1"/>
          </p:cNvPicPr>
          <p:nvPr/>
        </p:nvPicPr>
        <p:blipFill>
          <a:blip r:embed="rId5">
            <a:grayscl/>
          </a:blip>
          <a:srcRect l="-750" t="15384" r="55750" b="45804"/>
          <a:stretch>
            <a:fillRect/>
          </a:stretch>
        </p:blipFill>
        <p:spPr bwMode="auto">
          <a:xfrm rot="1357798">
            <a:off x="6539736" y="1675842"/>
            <a:ext cx="3159546" cy="1948401"/>
          </a:xfrm>
          <a:prstGeom prst="rect">
            <a:avLst/>
          </a:prstGeom>
          <a:noFill/>
          <a:ln w="9525">
            <a:noFill/>
            <a:miter lim="800000"/>
            <a:headEnd/>
            <a:tailEnd/>
          </a:ln>
          <a:effectLst>
            <a:softEdge rad="635000"/>
          </a:effectLst>
        </p:spPr>
      </p:pic>
      <p:sp>
        <p:nvSpPr>
          <p:cNvPr id="13" name="Prostokąt 12"/>
          <p:cNvSpPr/>
          <p:nvPr/>
        </p:nvSpPr>
        <p:spPr>
          <a:xfrm>
            <a:off x="1785918" y="285728"/>
            <a:ext cx="5259773" cy="1077218"/>
          </a:xfrm>
          <a:prstGeom prst="rect">
            <a:avLst/>
          </a:prstGeom>
          <a:noFill/>
        </p:spPr>
        <p:txBody>
          <a:bodyPr wrap="none" lIns="91440" tIns="45720" rIns="91440" bIns="45720">
            <a:spAutoFit/>
          </a:bodyPr>
          <a:lstStyle/>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Tworzenie</a:t>
            </a: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kont użytkownika</a:t>
            </a:r>
          </a:p>
          <a:p>
            <a:pPr algn="ct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 plik wsadowy</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5" name="Strzałka w prawo 14">
            <a:hlinkClick r:id="rId6"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57158" y="1643050"/>
            <a:ext cx="8572560" cy="400110"/>
          </a:xfrm>
          <a:prstGeom prst="rect">
            <a:avLst/>
          </a:prstGeom>
        </p:spPr>
        <p:txBody>
          <a:bodyPr wrap="square">
            <a:spAutoFit/>
          </a:bodyPr>
          <a:lstStyle/>
          <a:p>
            <a:r>
              <a:rPr lang="pl-PL" sz="2000" dirty="0" smtClean="0">
                <a:latin typeface="Bodoni MT Condensed" pitchFamily="18" charset="0"/>
              </a:rPr>
              <a:t> </a:t>
            </a:r>
            <a:endParaRPr lang="pl-PL" sz="2000" dirty="0">
              <a:latin typeface="Bodoni MT Condensed" pitchFamily="18" charset="0"/>
            </a:endParaRPr>
          </a:p>
        </p:txBody>
      </p:sp>
      <p:sp>
        <p:nvSpPr>
          <p:cNvPr id="4" name="Podtytuł 2"/>
          <p:cNvSpPr txBox="1">
            <a:spLocks/>
          </p:cNvSpPr>
          <p:nvPr/>
        </p:nvSpPr>
        <p:spPr>
          <a:xfrm>
            <a:off x="857224"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10" name="Prostokąt 9"/>
          <p:cNvSpPr/>
          <p:nvPr/>
        </p:nvSpPr>
        <p:spPr>
          <a:xfrm>
            <a:off x="285720" y="1285860"/>
            <a:ext cx="8286808" cy="1015663"/>
          </a:xfrm>
          <a:prstGeom prst="rect">
            <a:avLst/>
          </a:prstGeom>
        </p:spPr>
        <p:txBody>
          <a:bodyPr wrap="square">
            <a:spAutoFit/>
          </a:bodyPr>
          <a:lstStyle/>
          <a:p>
            <a:pPr algn="ctr"/>
            <a:endParaRPr lang="pl-PL" sz="2000" dirty="0" smtClean="0">
              <a:latin typeface="Times New Roman" pitchFamily="18" charset="0"/>
              <a:cs typeface="Times New Roman" pitchFamily="18" charset="0"/>
            </a:endParaRPr>
          </a:p>
          <a:p>
            <a:pPr algn="ctr"/>
            <a:r>
              <a:rPr lang="pl-PL" sz="2000" dirty="0" smtClean="0">
                <a:latin typeface="Times New Roman" pitchFamily="18" charset="0"/>
                <a:cs typeface="Times New Roman" pitchFamily="18" charset="0"/>
              </a:rPr>
              <a:t>Ustalone hasło - Aby od razu nadać hasło takiej treści jaką sobie wymyśliliśmy wpisujemy:</a:t>
            </a:r>
            <a:endParaRPr lang="pl-PL" sz="2000"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srcRect b="39035"/>
          <a:stretch>
            <a:fillRect/>
          </a:stretch>
        </p:blipFill>
        <p:spPr bwMode="auto">
          <a:xfrm>
            <a:off x="571472" y="2285992"/>
            <a:ext cx="6786610" cy="2090118"/>
          </a:xfrm>
          <a:prstGeom prst="rect">
            <a:avLst/>
          </a:prstGeom>
          <a:noFill/>
          <a:ln w="9525">
            <a:noFill/>
            <a:miter lim="800000"/>
            <a:headEnd/>
            <a:tailEnd/>
          </a:ln>
          <a:effectLst/>
        </p:spPr>
      </p:pic>
      <p:sp>
        <p:nvSpPr>
          <p:cNvPr id="12" name="Tytuł 1"/>
          <p:cNvSpPr txBox="1">
            <a:spLocks/>
          </p:cNvSpPr>
          <p:nvPr/>
        </p:nvSpPr>
        <p:spPr>
          <a:xfrm rot="1340272">
            <a:off x="7229977" y="2503386"/>
            <a:ext cx="2143172" cy="1252728"/>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300" b="1" i="0" u="none" strike="noStrike" kern="1200" cap="none" spc="0" normalizeH="0" baseline="0" noProof="0" dirty="0" smtClean="0">
                <a:ln>
                  <a:noFill/>
                </a:ln>
                <a:effectLst/>
                <a:uLnTx/>
                <a:uFillTx/>
                <a:latin typeface="Bodoni MT Condensed" pitchFamily="18" charset="0"/>
                <a:ea typeface="+mj-ea"/>
                <a:cs typeface="+mj-cs"/>
              </a:rPr>
              <a:t>Hasło: </a:t>
            </a:r>
            <a:r>
              <a:rPr kumimoji="0" lang="pl-PL" sz="33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t>kotek</a:t>
            </a:r>
            <a:r>
              <a:rPr kumimoji="0" lang="pl-PL" sz="4400" b="1" i="0" u="none" strike="noStrike" kern="1200" cap="none" spc="0" normalizeH="0" baseline="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Bodoni MT Condensed" pitchFamily="18" charset="0"/>
                <a:ea typeface="+mj-ea"/>
                <a:cs typeface="+mj-cs"/>
              </a:rPr>
              <a:t/>
            </a:r>
            <a:br>
              <a:rPr kumimoji="0" lang="pl-PL" sz="4400" b="1" i="0" u="none" strike="noStrike" kern="1200" cap="none" spc="0" normalizeH="0" baseline="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Bodoni MT Condensed" pitchFamily="18" charset="0"/>
                <a:ea typeface="+mj-ea"/>
                <a:cs typeface="+mj-cs"/>
              </a:rPr>
            </a:br>
            <a:endParaRPr kumimoji="0" lang="pl-PL"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15" name="Picture 3"/>
          <p:cNvPicPr>
            <a:picLocks noChangeAspect="1" noChangeArrowheads="1"/>
          </p:cNvPicPr>
          <p:nvPr/>
        </p:nvPicPr>
        <p:blipFill>
          <a:blip r:embed="rId3"/>
          <a:srcRect l="51875" t="22500" r="20000" b="65000"/>
          <a:stretch>
            <a:fillRect/>
          </a:stretch>
        </p:blipFill>
        <p:spPr bwMode="auto">
          <a:xfrm>
            <a:off x="357158" y="357166"/>
            <a:ext cx="2143140" cy="714380"/>
          </a:xfrm>
          <a:prstGeom prst="rect">
            <a:avLst/>
          </a:prstGeom>
          <a:noFill/>
          <a:ln w="9525">
            <a:noFill/>
            <a:miter lim="800000"/>
            <a:headEnd/>
            <a:tailEnd/>
          </a:ln>
          <a:effectLst/>
        </p:spPr>
      </p:pic>
      <p:sp>
        <p:nvSpPr>
          <p:cNvPr id="16" name="Tytuł 1"/>
          <p:cNvSpPr txBox="1">
            <a:spLocks/>
          </p:cNvSpPr>
          <p:nvPr/>
        </p:nvSpPr>
        <p:spPr>
          <a:xfrm>
            <a:off x="214282" y="2214554"/>
            <a:ext cx="372025" cy="895538"/>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24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t>1.</a:t>
            </a:r>
            <a:r>
              <a:rPr kumimoji="0" lang="pl-PL" sz="24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t/>
            </a:r>
            <a:br>
              <a:rPr kumimoji="0" lang="pl-PL" sz="24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br>
            <a:endParaRPr kumimoji="0" lang="pl-PL" sz="24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17" name="Tytuł 1"/>
          <p:cNvSpPr txBox="1">
            <a:spLocks/>
          </p:cNvSpPr>
          <p:nvPr/>
        </p:nvSpPr>
        <p:spPr>
          <a:xfrm>
            <a:off x="214282" y="5072074"/>
            <a:ext cx="372025" cy="895538"/>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z="2400" b="1" dirty="0" smtClean="0">
                <a:solidFill>
                  <a:srgbClr val="FFC000"/>
                </a:solidFill>
                <a:effectLst>
                  <a:outerShdw blurRad="38100" dist="38100" dir="2700000" algn="tl">
                    <a:srgbClr val="000000">
                      <a:alpha val="43137"/>
                    </a:srgbClr>
                  </a:outerShdw>
                </a:effectLst>
                <a:latin typeface="Bodoni MT Condensed" pitchFamily="18" charset="0"/>
                <a:ea typeface="+mj-ea"/>
                <a:cs typeface="+mj-cs"/>
              </a:rPr>
              <a:t>2</a:t>
            </a:r>
            <a:r>
              <a:rPr kumimoji="0" lang="pl-PL" sz="24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t>.</a:t>
            </a:r>
            <a:r>
              <a:rPr kumimoji="0" lang="pl-PL" sz="24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t/>
            </a:r>
            <a:br>
              <a:rPr kumimoji="0" lang="pl-PL" sz="24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br>
            <a:endParaRPr kumimoji="0" lang="pl-PL" sz="24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pic>
        <p:nvPicPr>
          <p:cNvPr id="18" name="Picture 2"/>
          <p:cNvPicPr>
            <a:picLocks noChangeAspect="1" noChangeArrowheads="1"/>
          </p:cNvPicPr>
          <p:nvPr/>
        </p:nvPicPr>
        <p:blipFill>
          <a:blip r:embed="rId4"/>
          <a:srcRect l="847" t="69737" r="16978" b="1754"/>
          <a:stretch>
            <a:fillRect/>
          </a:stretch>
        </p:blipFill>
        <p:spPr bwMode="auto">
          <a:xfrm>
            <a:off x="571472" y="5214950"/>
            <a:ext cx="6929486" cy="1214446"/>
          </a:xfrm>
          <a:prstGeom prst="rect">
            <a:avLst/>
          </a:prstGeom>
          <a:noFill/>
          <a:ln w="9525">
            <a:noFill/>
            <a:miter lim="800000"/>
            <a:headEnd/>
            <a:tailEnd/>
          </a:ln>
          <a:effectLst/>
        </p:spPr>
      </p:pic>
      <p:sp>
        <p:nvSpPr>
          <p:cNvPr id="19" name="Prostokąt 18"/>
          <p:cNvSpPr/>
          <p:nvPr/>
        </p:nvSpPr>
        <p:spPr>
          <a:xfrm>
            <a:off x="0" y="4214818"/>
            <a:ext cx="9144000" cy="1015663"/>
          </a:xfrm>
          <a:prstGeom prst="rect">
            <a:avLst/>
          </a:prstGeom>
        </p:spPr>
        <p:txBody>
          <a:bodyPr wrap="square">
            <a:spAutoFit/>
          </a:bodyPr>
          <a:lstStyle/>
          <a:p>
            <a:pPr algn="ctr"/>
            <a:endParaRPr lang="pl-PL" sz="2000" dirty="0" smtClean="0">
              <a:latin typeface="Times New Roman" pitchFamily="18" charset="0"/>
              <a:cs typeface="Times New Roman" pitchFamily="18" charset="0"/>
            </a:endParaRPr>
          </a:p>
          <a:p>
            <a:pPr algn="ctr"/>
            <a:r>
              <a:rPr lang="pl-PL" sz="2000" b="1" i="1" dirty="0" smtClean="0">
                <a:latin typeface="Times New Roman" pitchFamily="18" charset="0"/>
                <a:cs typeface="Times New Roman" pitchFamily="18" charset="0"/>
              </a:rPr>
              <a:t>*</a:t>
            </a:r>
            <a:r>
              <a:rPr lang="pl-PL" sz="2000" dirty="0" smtClean="0">
                <a:latin typeface="Times New Roman" pitchFamily="18" charset="0"/>
                <a:cs typeface="Times New Roman" pitchFamily="18" charset="0"/>
              </a:rPr>
              <a:t> - System poprosi o wpisanie hasła, dobra opcja kiedy my tworzymy konto a użytkownik sam wpisuje sobie kod.</a:t>
            </a:r>
            <a:endParaRPr lang="pl-PL" sz="2000" dirty="0">
              <a:latin typeface="Times New Roman" pitchFamily="18" charset="0"/>
              <a:cs typeface="Times New Roman" pitchFamily="18" charset="0"/>
            </a:endParaRPr>
          </a:p>
        </p:txBody>
      </p:sp>
      <p:sp>
        <p:nvSpPr>
          <p:cNvPr id="20" name="Prostokąt 19"/>
          <p:cNvSpPr/>
          <p:nvPr/>
        </p:nvSpPr>
        <p:spPr>
          <a:xfrm>
            <a:off x="3000364" y="214290"/>
            <a:ext cx="5362365" cy="1077218"/>
          </a:xfrm>
          <a:prstGeom prst="rect">
            <a:avLst/>
          </a:prstGeom>
          <a:noFill/>
        </p:spPr>
        <p:txBody>
          <a:bodyPr wrap="none" lIns="91440" tIns="45720" rIns="91440" bIns="45720">
            <a:spAutoFit/>
          </a:bodyPr>
          <a:lstStyle/>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Tworzenie</a:t>
            </a: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kont użytkownika </a:t>
            </a:r>
          </a:p>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-3 sposoby nadawania hasła</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22" name="Strzałka w prawo 21">
            <a:hlinkClick r:id="rId5"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57158" y="1643050"/>
            <a:ext cx="8572560" cy="400110"/>
          </a:xfrm>
          <a:prstGeom prst="rect">
            <a:avLst/>
          </a:prstGeom>
        </p:spPr>
        <p:txBody>
          <a:bodyPr wrap="square">
            <a:spAutoFit/>
          </a:bodyPr>
          <a:lstStyle/>
          <a:p>
            <a:r>
              <a:rPr lang="pl-PL" sz="2000" dirty="0" smtClean="0">
                <a:latin typeface="Bodoni MT Condensed" pitchFamily="18" charset="0"/>
              </a:rPr>
              <a:t> </a:t>
            </a:r>
            <a:endParaRPr lang="pl-PL" sz="2000" dirty="0">
              <a:latin typeface="Bodoni MT Condensed" pitchFamily="18" charset="0"/>
            </a:endParaRPr>
          </a:p>
        </p:txBody>
      </p:sp>
      <p:sp>
        <p:nvSpPr>
          <p:cNvPr id="4" name="Podtytuł 2"/>
          <p:cNvSpPr txBox="1">
            <a:spLocks/>
          </p:cNvSpPr>
          <p:nvPr/>
        </p:nvSpPr>
        <p:spPr>
          <a:xfrm>
            <a:off x="857224"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pic>
        <p:nvPicPr>
          <p:cNvPr id="15" name="Picture 3"/>
          <p:cNvPicPr>
            <a:picLocks noChangeAspect="1" noChangeArrowheads="1"/>
          </p:cNvPicPr>
          <p:nvPr/>
        </p:nvPicPr>
        <p:blipFill>
          <a:blip r:embed="rId2"/>
          <a:srcRect l="51875" t="22500" r="20000" b="65000"/>
          <a:stretch>
            <a:fillRect/>
          </a:stretch>
        </p:blipFill>
        <p:spPr bwMode="auto">
          <a:xfrm>
            <a:off x="357158" y="428604"/>
            <a:ext cx="2143140" cy="714380"/>
          </a:xfrm>
          <a:prstGeom prst="rect">
            <a:avLst/>
          </a:prstGeom>
          <a:noFill/>
          <a:ln w="9525">
            <a:noFill/>
            <a:miter lim="800000"/>
            <a:headEnd/>
            <a:tailEnd/>
          </a:ln>
          <a:effectLst/>
        </p:spPr>
      </p:pic>
      <p:sp>
        <p:nvSpPr>
          <p:cNvPr id="16" name="Tytuł 1"/>
          <p:cNvSpPr txBox="1">
            <a:spLocks/>
          </p:cNvSpPr>
          <p:nvPr/>
        </p:nvSpPr>
        <p:spPr>
          <a:xfrm>
            <a:off x="214282" y="3000372"/>
            <a:ext cx="372025" cy="895538"/>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z="2400" b="1" dirty="0" smtClean="0">
                <a:solidFill>
                  <a:srgbClr val="FFC000"/>
                </a:solidFill>
                <a:effectLst>
                  <a:outerShdw blurRad="38100" dist="38100" dir="2700000" algn="tl">
                    <a:srgbClr val="000000">
                      <a:alpha val="43137"/>
                    </a:srgbClr>
                  </a:outerShdw>
                </a:effectLst>
                <a:latin typeface="Bodoni MT Condensed" pitchFamily="18" charset="0"/>
                <a:ea typeface="+mj-ea"/>
                <a:cs typeface="+mj-cs"/>
              </a:rPr>
              <a:t>3</a:t>
            </a:r>
            <a:r>
              <a:rPr kumimoji="0" lang="pl-PL" sz="24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t>.</a:t>
            </a:r>
            <a:r>
              <a:rPr kumimoji="0" lang="pl-PL" sz="24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t/>
            </a:r>
            <a:br>
              <a:rPr kumimoji="0" lang="pl-PL" sz="2400" b="1" i="0" u="none" strike="noStrike" kern="1200" cap="none" spc="0" normalizeH="0" baseline="0" noProof="0" dirty="0" smtClean="0">
                <a:ln>
                  <a:prstDash val="solid"/>
                </a:ln>
                <a:solidFill>
                  <a:srgbClr val="FFC000"/>
                </a:solidFill>
                <a:effectLst>
                  <a:outerShdw blurRad="38100" dist="38100" dir="2700000" algn="tl">
                    <a:srgbClr val="000000">
                      <a:alpha val="43137"/>
                    </a:srgbClr>
                  </a:outerShdw>
                </a:effectLst>
                <a:uLnTx/>
                <a:uFillTx/>
                <a:latin typeface="Bodoni MT Condensed" pitchFamily="18" charset="0"/>
                <a:ea typeface="+mj-ea"/>
                <a:cs typeface="+mj-cs"/>
              </a:rPr>
            </a:br>
            <a:endParaRPr kumimoji="0" lang="pl-PL" sz="24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19" name="Tytuł 1"/>
          <p:cNvSpPr txBox="1">
            <a:spLocks/>
          </p:cNvSpPr>
          <p:nvPr/>
        </p:nvSpPr>
        <p:spPr>
          <a:xfrm rot="1340272">
            <a:off x="7229978" y="3432082"/>
            <a:ext cx="2143172" cy="1252728"/>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2500" b="1" i="0" u="none" strike="noStrike" kern="1200" cap="none" spc="0" normalizeH="0" baseline="0" noProof="0" dirty="0" smtClean="0">
                <a:ln>
                  <a:noFill/>
                </a:ln>
                <a:effectLst/>
                <a:uLnTx/>
                <a:uFillTx/>
                <a:latin typeface="Bodoni MT Condensed" pitchFamily="18" charset="0"/>
                <a:ea typeface="+mj-ea"/>
                <a:cs typeface="+mj-cs"/>
              </a:rPr>
              <a:t>Hasło: </a:t>
            </a:r>
            <a:r>
              <a:rPr lang="pl-PL" sz="2500" b="1" dirty="0" smtClean="0">
                <a:solidFill>
                  <a:srgbClr val="FFC000"/>
                </a:solidFill>
                <a:effectLst>
                  <a:outerShdw blurRad="38100" dist="38100" dir="2700000" algn="tl">
                    <a:srgbClr val="000000">
                      <a:alpha val="43137"/>
                    </a:srgbClr>
                  </a:outerShdw>
                </a:effectLst>
                <a:latin typeface="Bodoni MT Condensed" pitchFamily="18" charset="0"/>
                <a:ea typeface="+mj-ea"/>
                <a:cs typeface="+mj-cs"/>
              </a:rPr>
              <a:t>a_toEmRZ</a:t>
            </a:r>
            <a:r>
              <a:rPr kumimoji="0" lang="pl-PL" sz="4400" b="1" i="0" u="none" strike="noStrike" kern="1200" cap="none" spc="0" normalizeH="0" baseline="0" noProof="0" dirty="0" smtClean="0">
                <a:ln>
                  <a:prstDash val="solid"/>
                </a:ln>
                <a:solidFill>
                  <a:srgbClr val="FFC000"/>
                </a:solidFill>
                <a:effectLst>
                  <a:outerShdw blurRad="88000" dist="50800" dir="5040000" algn="tl">
                    <a:schemeClr val="accent4">
                      <a:tint val="80000"/>
                      <a:satMod val="250000"/>
                      <a:alpha val="45000"/>
                    </a:schemeClr>
                  </a:outerShdw>
                </a:effectLst>
                <a:uLnTx/>
                <a:uFillTx/>
                <a:latin typeface="Bodoni MT Condensed" pitchFamily="18" charset="0"/>
                <a:ea typeface="+mj-ea"/>
                <a:cs typeface="+mj-cs"/>
              </a:rPr>
              <a:t/>
            </a:r>
            <a:br>
              <a:rPr kumimoji="0" lang="pl-PL" sz="4400" b="1" i="0" u="none" strike="noStrike" kern="1200" cap="none" spc="0" normalizeH="0" baseline="0" noProof="0" dirty="0" smtClean="0">
                <a:ln>
                  <a:prstDash val="solid"/>
                </a:ln>
                <a:solidFill>
                  <a:srgbClr val="FFC000"/>
                </a:solidFill>
                <a:effectLst>
                  <a:outerShdw blurRad="88000" dist="50800" dir="5040000" algn="tl">
                    <a:schemeClr val="accent4">
                      <a:tint val="80000"/>
                      <a:satMod val="250000"/>
                      <a:alpha val="45000"/>
                    </a:schemeClr>
                  </a:outerShdw>
                </a:effectLst>
                <a:uLnTx/>
                <a:uFillTx/>
                <a:latin typeface="Bodoni MT Condensed" pitchFamily="18" charset="0"/>
                <a:ea typeface="+mj-ea"/>
                <a:cs typeface="+mj-cs"/>
              </a:rPr>
            </a:br>
            <a:endParaRPr kumimoji="0" lang="pl-PL" sz="4500" b="1" i="0" u="none" strike="noStrike" kern="1200" cap="none" spc="0" normalizeH="0" baseline="0" noProof="0" dirty="0">
              <a:ln>
                <a:noFill/>
              </a:ln>
              <a:solidFill>
                <a:srgbClr val="FFC000"/>
              </a:solidFill>
              <a:effectLst/>
              <a:uLnTx/>
              <a:uFillTx/>
              <a:latin typeface="+mj-lt"/>
              <a:ea typeface="+mj-ea"/>
              <a:cs typeface="+mj-cs"/>
            </a:endParaRPr>
          </a:p>
        </p:txBody>
      </p:sp>
      <p:sp>
        <p:nvSpPr>
          <p:cNvPr id="20" name="Prostokąt 19"/>
          <p:cNvSpPr/>
          <p:nvPr/>
        </p:nvSpPr>
        <p:spPr>
          <a:xfrm>
            <a:off x="0" y="1500174"/>
            <a:ext cx="9144000" cy="1323439"/>
          </a:xfrm>
          <a:prstGeom prst="rect">
            <a:avLst/>
          </a:prstGeom>
        </p:spPr>
        <p:txBody>
          <a:bodyPr wrap="square">
            <a:spAutoFit/>
          </a:bodyPr>
          <a:lstStyle/>
          <a:p>
            <a:pPr algn="ctr"/>
            <a:endParaRPr lang="pl-PL" sz="2000" dirty="0" smtClean="0">
              <a:latin typeface="Times New Roman" pitchFamily="18" charset="0"/>
              <a:cs typeface="Times New Roman" pitchFamily="18" charset="0"/>
            </a:endParaRPr>
          </a:p>
          <a:p>
            <a:pPr algn="ctr"/>
            <a:r>
              <a:rPr lang="pl-PL" sz="2000" dirty="0" smtClean="0">
                <a:latin typeface="Times New Roman" pitchFamily="18" charset="0"/>
                <a:cs typeface="Times New Roman" pitchFamily="18" charset="0"/>
              </a:rPr>
              <a:t>Oto przykład utworzenia tego samego konta wraz z pełną nazwą oraz 8 znakowym hasłem które system sam wygeneruje,  oczywiście potem możemy je zmienić w panelu sterowania na takie jakie sami chcemy.</a:t>
            </a:r>
            <a:endParaRPr lang="pl-PL" sz="2000"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3"/>
          <a:srcRect b="23684"/>
          <a:stretch>
            <a:fillRect/>
          </a:stretch>
        </p:blipFill>
        <p:spPr bwMode="auto">
          <a:xfrm>
            <a:off x="571472" y="3143248"/>
            <a:ext cx="6856115" cy="2643206"/>
          </a:xfrm>
          <a:prstGeom prst="rect">
            <a:avLst/>
          </a:prstGeom>
          <a:noFill/>
          <a:ln w="9525">
            <a:noFill/>
            <a:miter lim="800000"/>
            <a:headEnd/>
            <a:tailEnd/>
          </a:ln>
          <a:effectLst/>
        </p:spPr>
      </p:pic>
      <p:sp>
        <p:nvSpPr>
          <p:cNvPr id="13" name="Prostokąt 12"/>
          <p:cNvSpPr/>
          <p:nvPr/>
        </p:nvSpPr>
        <p:spPr>
          <a:xfrm>
            <a:off x="3000364" y="214290"/>
            <a:ext cx="5362365" cy="1077218"/>
          </a:xfrm>
          <a:prstGeom prst="rect">
            <a:avLst/>
          </a:prstGeom>
          <a:noFill/>
        </p:spPr>
        <p:txBody>
          <a:bodyPr wrap="none" lIns="91440" tIns="45720" rIns="91440" bIns="45720">
            <a:spAutoFit/>
          </a:bodyPr>
          <a:lstStyle/>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Tworzenie</a:t>
            </a: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kont użytkownika </a:t>
            </a:r>
          </a:p>
          <a:p>
            <a:pPr algn="ctr"/>
            <a:r>
              <a:rPr lang="pl-P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pl-P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-3 sposoby nadawania hasła</a:t>
            </a:r>
            <a:endParaRPr lang="pl-PL"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4" name="Strzałka w prawo 13">
            <a:hlinkClick r:id="rId4" action="ppaction://hlinksldjump"/>
          </p:cNvPr>
          <p:cNvSpPr/>
          <p:nvPr/>
        </p:nvSpPr>
        <p:spPr>
          <a:xfrm>
            <a:off x="8358214" y="6357958"/>
            <a:ext cx="549780" cy="270318"/>
          </a:xfrm>
          <a:prstGeom prst="rightArrow">
            <a:avLst/>
          </a:prstGeom>
          <a:ln>
            <a:solidFill>
              <a:schemeClr val="bg2">
                <a:lumMod val="50000"/>
              </a:schemeClr>
            </a:solidFill>
          </a:ln>
          <a:scene3d>
            <a:camera prst="orthographicFront" fov="0">
              <a:rot lat="0" lon="0" rev="0"/>
            </a:camera>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dirty="0">
              <a:solidFill>
                <a:srgbClr val="FFFA00"/>
              </a:solidFill>
            </a:endParaRPr>
          </a:p>
        </p:txBody>
      </p:sp>
    </p:spTree>
  </p:cSld>
  <p:clrMapOvr>
    <a:masterClrMapping/>
  </p:clrMapOvr>
  <p:transition spd="med"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ł">
  <a:themeElements>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ł">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1182</TotalTime>
  <Words>1275</Words>
  <Application>Microsoft Office PowerPoint</Application>
  <PresentationFormat>Pokaz na ekranie (4:3)</PresentationFormat>
  <Paragraphs>179</Paragraphs>
  <Slides>24</Slides>
  <Notes>0</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Moduł</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vector>
  </TitlesOfParts>
  <Company>Ministrerstwo Edukacji Narodowej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administrator</dc:creator>
  <cp:lastModifiedBy>Zuza</cp:lastModifiedBy>
  <cp:revision>126</cp:revision>
  <dcterms:created xsi:type="dcterms:W3CDTF">2011-04-15T14:39:35Z</dcterms:created>
  <dcterms:modified xsi:type="dcterms:W3CDTF">2011-05-02T11:35:48Z</dcterms:modified>
</cp:coreProperties>
</file>