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7" r:id="rId11"/>
    <p:sldId id="264" r:id="rId12"/>
    <p:sldId id="266" r:id="rId13"/>
    <p:sldId id="265" r:id="rId14"/>
    <p:sldId id="269" r:id="rId1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8D5C9-A3A1-49CE-A7BF-DE5DA28EF89D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526E5-EE68-4600-AA5F-FA80D045B4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A55F-FCDC-4A92-9956-1C612A7F3A4A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14C24-A7E7-43CB-8C7E-1C08CDF0BD9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61341-7F35-45A2-939C-D23238220077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E9E09-0EDB-4087-A34E-FCD0048B44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D4F6D-6D72-4B87-A0CF-E37BB2027F15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01B5B-1209-4B06-93C6-6CDE1FCFEC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AB823-783C-495C-9C36-FE5DA5323634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72EF9-0346-4E81-B73B-0F7B45FDA5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E426F-5280-452E-A9FF-69DCD3B21E58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4EE0A-04F2-4ADD-BDB7-780EF55449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3493-5DEE-414C-B1DF-B921E7147B1D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5438F-E898-4416-A44A-30A7551138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2C15E-0A27-4633-B5A0-88306BA6C850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9D0CE-CE40-492D-829B-709A2EFB603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5EE46-E0E7-4E31-90DC-74FB1057B9D6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ED9AA-0980-44F8-8E8D-F99135F0E5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6E84F-902A-4699-8866-80FD035BB3D1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3FC26-9169-449B-8785-4E4C3564CB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14BEF-45AF-47F5-A1D4-282665549757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6657A-A020-4C5D-9865-8C1E870BCF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AE50CA-E5F3-4339-B79F-757C8678DC9E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E0BFF-A473-41EC-80DE-7A700B7EF8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intern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071810"/>
            <a:ext cx="3786214" cy="3581402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851648" cy="1828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800" dirty="0" smtClean="0">
                <a:latin typeface="+mn-lt"/>
                <a:hlinkClick r:id="rId3" action="ppaction://hlinksldjump"/>
              </a:rPr>
              <a:t>Metody dostępu do </a:t>
            </a:r>
            <a:r>
              <a:rPr lang="pl-PL" sz="4800" dirty="0" err="1" smtClean="0">
                <a:latin typeface="+mn-lt"/>
                <a:hlinkClick r:id="rId3" action="ppaction://hlinksldjump"/>
              </a:rPr>
              <a:t>internetu</a:t>
            </a:r>
            <a:endParaRPr lang="pl-PL" sz="4800" dirty="0">
              <a:latin typeface="+mn-lt"/>
            </a:endParaRPr>
          </a:p>
        </p:txBody>
      </p:sp>
      <p:sp>
        <p:nvSpPr>
          <p:cNvPr id="5124" name="Podtytuł 2"/>
          <p:cNvSpPr>
            <a:spLocks noGrp="1"/>
          </p:cNvSpPr>
          <p:nvPr>
            <p:ph type="subTitle" idx="1"/>
          </p:nvPr>
        </p:nvSpPr>
        <p:spPr>
          <a:xfrm>
            <a:off x="4071938" y="4071938"/>
            <a:ext cx="4568825" cy="1857375"/>
          </a:xfrm>
        </p:spPr>
        <p:txBody>
          <a:bodyPr/>
          <a:lstStyle/>
          <a:p>
            <a:pPr marR="0" algn="ctr" eaLnBrk="1" hangingPunct="1"/>
            <a:r>
              <a:rPr lang="pl-PL" sz="3200" b="1" smtClean="0">
                <a:solidFill>
                  <a:srgbClr val="F2F2F2"/>
                </a:solidFill>
              </a:rPr>
              <a:t>Zuzanna Augustyniak</a:t>
            </a:r>
          </a:p>
          <a:p>
            <a:pPr marR="0" algn="ctr" eaLnBrk="1" hangingPunct="1"/>
            <a:r>
              <a:rPr lang="pl-PL" sz="3200" b="1" smtClean="0">
                <a:solidFill>
                  <a:srgbClr val="F2F2F2"/>
                </a:solidFill>
              </a:rPr>
              <a:t>Klasa II i</a:t>
            </a:r>
          </a:p>
          <a:p>
            <a:pPr marR="0" algn="ctr" eaLnBrk="1" hangingPunct="1"/>
            <a:r>
              <a:rPr lang="pl-PL" sz="3200" b="1" smtClean="0">
                <a:solidFill>
                  <a:srgbClr val="F2F2F2"/>
                </a:solidFill>
              </a:rPr>
              <a:t>Semestr II </a:t>
            </a:r>
          </a:p>
        </p:txBody>
      </p:sp>
    </p:spTree>
  </p:cSld>
  <p:clrMapOvr>
    <a:masterClrMapping/>
  </p:clrMapOvr>
  <p:transition spd="slow" advClick="0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Schemat_sieci_Hughes_VP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785926"/>
            <a:ext cx="5357818" cy="3357557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9858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5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Łącza satelitarne</a:t>
            </a:r>
            <a:endParaRPr lang="pl-PL" sz="5400" dirty="0">
              <a:latin typeface="+mn-lt"/>
            </a:endParaRPr>
          </a:p>
        </p:txBody>
      </p:sp>
      <p:sp>
        <p:nvSpPr>
          <p:cNvPr id="14340" name="Podtytuł 2"/>
          <p:cNvSpPr>
            <a:spLocks noGrp="1"/>
          </p:cNvSpPr>
          <p:nvPr>
            <p:ph type="subTitle" idx="1"/>
          </p:nvPr>
        </p:nvSpPr>
        <p:spPr>
          <a:xfrm>
            <a:off x="5357813" y="1928813"/>
            <a:ext cx="3500437" cy="3571875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pl-PL" sz="1800" smtClean="0"/>
              <a:t/>
            </a:r>
            <a:br>
              <a:rPr lang="pl-PL" sz="1800" smtClean="0"/>
            </a:br>
            <a:r>
              <a:rPr lang="pl-PL" sz="1800" smtClean="0"/>
              <a:t/>
            </a:r>
            <a:br>
              <a:rPr lang="pl-PL" sz="1800" smtClean="0"/>
            </a:br>
            <a:r>
              <a:rPr lang="pl-PL" sz="1800" smtClean="0"/>
              <a:t>Obecnie istnieje kilka rozwiązań tego typu. Należy tu jednak wyróżnić łącza jednokierunkowe i dwukierunkowe. Łącze jednokierunkowe zapewnia tylko odbiór sygnałów z satelity. Transmisja od użytkownika musi się odbywać z wykorzystaniem drugiego łącza, np. modemowego, które pozwala na wysyłanie informacji.</a:t>
            </a:r>
            <a:br>
              <a:rPr lang="pl-PL" sz="1800" smtClean="0"/>
            </a:br>
            <a:r>
              <a:rPr lang="pl-PL" sz="1800" smtClean="0"/>
              <a:t/>
            </a:r>
            <a:br>
              <a:rPr lang="pl-PL" sz="1800" smtClean="0"/>
            </a:br>
            <a:endParaRPr lang="pl-PL" sz="1800" smtClean="0"/>
          </a:p>
          <a:p>
            <a:pPr marR="0" algn="ctr" eaLnBrk="1" hangingPunct="1">
              <a:lnSpc>
                <a:spcPct val="80000"/>
              </a:lnSpc>
            </a:pPr>
            <a:endParaRPr lang="pl-PL" sz="1600" smtClean="0"/>
          </a:p>
        </p:txBody>
      </p:sp>
      <p:sp>
        <p:nvSpPr>
          <p:cNvPr id="14341" name="pole tekstowe 5"/>
          <p:cNvSpPr txBox="1">
            <a:spLocks noChangeArrowheads="1"/>
          </p:cNvSpPr>
          <p:nvPr/>
        </p:nvSpPr>
        <p:spPr bwMode="auto">
          <a:xfrm>
            <a:off x="357188" y="5103813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W rozwiązaniach dwukierunkowych stosuje się anteny nadawczoodbiorcze, które umożliwiają wysyłanie i odbieranie informacji przez satelitę. Rozwiązanie to jest w Polsce rzadko stosowane ze względu na bardzo wysokie koszty instalacji i użytkowania.</a:t>
            </a:r>
          </a:p>
        </p:txBody>
      </p:sp>
      <p:sp>
        <p:nvSpPr>
          <p:cNvPr id="7" name="Strzałka w prawo 6">
            <a:hlinkClick r:id="rId3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nokia-n900-firefo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7222" y="1142984"/>
            <a:ext cx="5619750" cy="360045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851648" cy="91440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dirty="0" smtClean="0">
                <a:latin typeface="+mn-lt"/>
              </a:rPr>
              <a:t>GPRS</a:t>
            </a:r>
            <a:endParaRPr lang="pl-PL" sz="4000" dirty="0">
              <a:latin typeface="+mn-lt"/>
            </a:endParaRPr>
          </a:p>
        </p:txBody>
      </p:sp>
      <p:sp>
        <p:nvSpPr>
          <p:cNvPr id="15364" name="Podtytuł 2"/>
          <p:cNvSpPr>
            <a:spLocks noGrp="1"/>
          </p:cNvSpPr>
          <p:nvPr>
            <p:ph type="subTitle" idx="1"/>
          </p:nvPr>
        </p:nvSpPr>
        <p:spPr>
          <a:xfrm>
            <a:off x="500063" y="2214563"/>
            <a:ext cx="7753350" cy="4143375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r>
              <a:rPr lang="pl-PL" sz="1900" smtClean="0"/>
              <a:t>				           </a:t>
            </a:r>
            <a:r>
              <a:rPr lang="pl-PL" sz="2200" smtClean="0"/>
              <a:t>GPRS - połączenie przy 				             użyciu telefonu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pl-PL" sz="2200" smtClean="0"/>
              <a:t> 					komórkowego 					            realizowane na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pl-PL" sz="2200" smtClean="0"/>
              <a:t>                                                       dwa sposoby. </a:t>
            </a:r>
          </a:p>
          <a:p>
            <a:pPr marR="0" algn="ctr" eaLnBrk="1" hangingPunct="1">
              <a:lnSpc>
                <a:spcPct val="90000"/>
              </a:lnSpc>
            </a:pPr>
            <a:endParaRPr lang="pl-PL" sz="1900" smtClean="0"/>
          </a:p>
          <a:p>
            <a:pPr marR="0" algn="ctr" eaLnBrk="1" hangingPunct="1">
              <a:lnSpc>
                <a:spcPct val="90000"/>
              </a:lnSpc>
            </a:pPr>
            <a:endParaRPr lang="pl-PL" sz="1900" smtClean="0"/>
          </a:p>
          <a:p>
            <a:pPr marR="0" algn="ctr" eaLnBrk="1" hangingPunct="1">
              <a:lnSpc>
                <a:spcPct val="90000"/>
              </a:lnSpc>
            </a:pPr>
            <a:endParaRPr lang="pl-PL" sz="1900" smtClean="0"/>
          </a:p>
          <a:p>
            <a:pPr marR="0" algn="ctr" eaLnBrk="1" hangingPunct="1">
              <a:lnSpc>
                <a:spcPct val="90000"/>
              </a:lnSpc>
            </a:pPr>
            <a:r>
              <a:rPr lang="pl-PL" sz="1900" smtClean="0"/>
              <a:t>Pierwszym jest CDS w którym telefon pełni rolę zwykłego modemu.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pl-PL" sz="1900" smtClean="0"/>
              <a:t> Drugi - GPRS, czyli pakietowa transmisja danych. Podstawową różnicą miedzy tymi połączeniami jest sposób naliczania opłaty. Przy CDS płacimy za czas połączenia a w GPRS za ilość przesłanych danych.</a:t>
            </a:r>
          </a:p>
        </p:txBody>
      </p:sp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doc_8384_1_m512doc_8384_1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2500306"/>
            <a:ext cx="4448204" cy="302895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851648" cy="112872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800" dirty="0" smtClean="0">
                <a:latin typeface="+mn-lt"/>
              </a:rPr>
              <a:t>SYSTEM LMDS</a:t>
            </a:r>
            <a:endParaRPr lang="pl-PL" sz="4800" dirty="0">
              <a:latin typeface="+mn-lt"/>
            </a:endParaRPr>
          </a:p>
        </p:txBody>
      </p:sp>
      <p:sp>
        <p:nvSpPr>
          <p:cNvPr id="16388" name="Podtytuł 2"/>
          <p:cNvSpPr>
            <a:spLocks noGrp="1"/>
          </p:cNvSpPr>
          <p:nvPr>
            <p:ph type="subTitle" idx="1"/>
          </p:nvPr>
        </p:nvSpPr>
        <p:spPr>
          <a:xfrm>
            <a:off x="533400" y="2143125"/>
            <a:ext cx="3681413" cy="4357688"/>
          </a:xfrm>
        </p:spPr>
        <p:txBody>
          <a:bodyPr/>
          <a:lstStyle/>
          <a:p>
            <a:pPr marR="0" algn="ctr" eaLnBrk="1" hangingPunct="1"/>
            <a:r>
              <a:rPr lang="pl-PL" sz="2000" smtClean="0"/>
              <a:t>SYSTEM LMDS - wykorzystuje transmisję radiową w paśmie wysokich częstotliwości (26-28 GHz) w obrębie niewielkich komórek o średnicy do 7 kilometrów. Jest najnowszym, szerokopasmowym sposobem dostępu do Internetu i może współdziałać z telefonią komórkową, oraz systemami stacjonarnymi opartymi na światłowodzie.</a:t>
            </a:r>
          </a:p>
          <a:p>
            <a:pPr marR="0" algn="ctr" eaLnBrk="1" hangingPunct="1"/>
            <a:endParaRPr lang="pl-PL" sz="2000" smtClean="0"/>
          </a:p>
        </p:txBody>
      </p:sp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851648" cy="9858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 smtClean="0">
                <a:latin typeface="+mn-lt"/>
              </a:rPr>
              <a:t>ŁĄCZA ŚWIATŁOWODOWE</a:t>
            </a:r>
            <a:endParaRPr lang="pl-PL" sz="3600" dirty="0">
              <a:latin typeface="+mn-lt"/>
            </a:endParaRPr>
          </a:p>
        </p:txBody>
      </p:sp>
      <p:sp>
        <p:nvSpPr>
          <p:cNvPr id="17411" name="Podtytuł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854950" cy="3571875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pl-PL" sz="2400" smtClean="0"/>
              <a:t>Sposób dostępu, w którym użyto światłowodów, zapewniających przesył danych oszałamiającą prędkością, około 7 Tb/s. Sieci zbudowane na światłowodach, noszą nazwę FDDI (Fiber Distributed Data Interface) i dają możliwość stosowania wielu protokołów jednocześnie, co przekłada się w wysokowydajnym transferze.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pl-PL" sz="2400" smtClean="0"/>
              <a:t>Obecne są jeszcze inne metody dostępowe, mniej lub bardziej popularne, jednak postęp technologii i informatyki, daje duże pole do działania, i zapewne w niedługim czasie pojawią się inne, wydajniejsze metody dostępu do Internetu.</a:t>
            </a:r>
          </a:p>
          <a:p>
            <a:pPr marR="0" algn="ctr" eaLnBrk="1" hangingPunct="1">
              <a:lnSpc>
                <a:spcPct val="80000"/>
              </a:lnSpc>
            </a:pPr>
            <a:endParaRPr lang="pl-PL" sz="2400" smtClean="0"/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851648" cy="1828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9600" dirty="0" smtClean="0">
                <a:latin typeface="+mn-lt"/>
              </a:rPr>
              <a:t>KONIEC</a:t>
            </a:r>
            <a:endParaRPr lang="pl-PL" sz="9600" dirty="0">
              <a:latin typeface="+mn-lt"/>
            </a:endParaRPr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interne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714356"/>
            <a:ext cx="3405184" cy="5214933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6147" name="Podtytuł 2"/>
          <p:cNvSpPr>
            <a:spLocks noGrp="1"/>
          </p:cNvSpPr>
          <p:nvPr>
            <p:ph type="subTitle" idx="1"/>
          </p:nvPr>
        </p:nvSpPr>
        <p:spPr>
          <a:xfrm>
            <a:off x="571500" y="928688"/>
            <a:ext cx="6000750" cy="5643562"/>
          </a:xfrm>
        </p:spPr>
        <p:txBody>
          <a:bodyPr/>
          <a:lstStyle/>
          <a:p>
            <a:pPr marR="0" algn="l" eaLnBrk="1" hangingPunct="1"/>
            <a:r>
              <a:rPr lang="pl-PL" sz="2200" smtClean="0"/>
              <a:t>Istnieje wiele sposobów podłączenia </a:t>
            </a:r>
          </a:p>
          <a:p>
            <a:pPr marR="0" algn="l" eaLnBrk="1" hangingPunct="1"/>
            <a:r>
              <a:rPr lang="pl-PL" sz="2200" smtClean="0"/>
              <a:t>komputera do sieci Internet. </a:t>
            </a:r>
          </a:p>
          <a:p>
            <a:pPr marR="0" algn="l" eaLnBrk="1" hangingPunct="1"/>
            <a:r>
              <a:rPr lang="pl-PL" sz="2200" smtClean="0"/>
              <a:t>Począwszy od modemu i linii</a:t>
            </a:r>
          </a:p>
          <a:p>
            <a:pPr marR="0" algn="l" eaLnBrk="1" hangingPunct="1"/>
            <a:r>
              <a:rPr lang="pl-PL" sz="2200" smtClean="0"/>
              <a:t> telefonicznej przez łącze stałe</a:t>
            </a:r>
          </a:p>
          <a:p>
            <a:pPr marR="0" algn="l" eaLnBrk="1" hangingPunct="1"/>
            <a:r>
              <a:rPr lang="pl-PL" sz="2200" smtClean="0"/>
              <a:t> do sieci telewizji kablowej.</a:t>
            </a:r>
          </a:p>
          <a:p>
            <a:pPr marR="0" algn="l" eaLnBrk="1" hangingPunct="1"/>
            <a:r>
              <a:rPr lang="pl-PL" sz="2200" smtClean="0"/>
              <a:t> Sposoby dostępu różnią się przede </a:t>
            </a:r>
          </a:p>
          <a:p>
            <a:pPr marR="0" algn="l" eaLnBrk="1" hangingPunct="1"/>
            <a:r>
              <a:rPr lang="pl-PL" sz="2200" smtClean="0"/>
              <a:t>wszystkim prędkością połączenia </a:t>
            </a:r>
          </a:p>
          <a:p>
            <a:pPr marR="0" algn="l" eaLnBrk="1" hangingPunct="1"/>
            <a:r>
              <a:rPr lang="pl-PL" sz="2200" smtClean="0"/>
              <a:t>i jego kosztem. Aby uzyskać dostęp</a:t>
            </a:r>
          </a:p>
          <a:p>
            <a:pPr marR="0" algn="l" eaLnBrk="1" hangingPunct="1"/>
            <a:r>
              <a:rPr lang="pl-PL" sz="2200" smtClean="0"/>
              <a:t> do sieci globalnych należy skontaktować się z dostawcą usług internetowych (ang. Internet Provider). Dostawca usług internetowych to firma mająca własną sieć szkieletową połączoną szybkim łączem internetowym. Oferuje klientom za opłatą dostęp do swojej sieci, a tym samym do Internetu. </a:t>
            </a:r>
          </a:p>
        </p:txBody>
      </p:sp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851648" cy="84297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 smtClean="0">
                <a:latin typeface="+mn-lt"/>
              </a:rPr>
              <a:t>Połączenie modemowe</a:t>
            </a:r>
            <a:endParaRPr lang="pl-PL" sz="3600" dirty="0">
              <a:latin typeface="+mn-lt"/>
            </a:endParaRPr>
          </a:p>
        </p:txBody>
      </p:sp>
      <p:sp>
        <p:nvSpPr>
          <p:cNvPr id="7171" name="Podtytuł 2"/>
          <p:cNvSpPr>
            <a:spLocks noGrp="1"/>
          </p:cNvSpPr>
          <p:nvPr>
            <p:ph type="subTitle" idx="1"/>
          </p:nvPr>
        </p:nvSpPr>
        <p:spPr>
          <a:xfrm>
            <a:off x="571500" y="1571625"/>
            <a:ext cx="7854950" cy="4500563"/>
          </a:xfrm>
        </p:spPr>
        <p:txBody>
          <a:bodyPr/>
          <a:lstStyle/>
          <a:p>
            <a:pPr marR="0" algn="ctr" eaLnBrk="1" hangingPunct="1"/>
            <a:r>
              <a:rPr lang="pl-PL" sz="1600" smtClean="0"/>
              <a:t/>
            </a:r>
            <a:br>
              <a:rPr lang="pl-PL" sz="1600" smtClean="0"/>
            </a:br>
            <a:r>
              <a:rPr lang="pl-PL" sz="1600" smtClean="0"/>
              <a:t>Jest to najpopularniejszy sposób uzyskiwania połączeń z Internetem przez użytkowników indywidualnych. Charakteryzuje się niską prędkością transmisji (do 56,6 kb/s) oraz wysokim kosztem – związanym z opłatami za połączenia telefoniczne.</a:t>
            </a:r>
          </a:p>
          <a:p>
            <a:pPr marR="0" algn="ctr" eaLnBrk="1" hangingPunct="1"/>
            <a:r>
              <a:rPr lang="pl-PL" sz="1600" smtClean="0"/>
              <a:t>Połączenia z siecią Internet realizowane są z wykorzystaniem linii telefonicznej i modemu. Modem może być zainstalowany wewnątrz komputera jako klasyczna karta rozszerzeń lub jako zewnętrzne urządzenie podłączone do komputera przez port szeregowy. Warunkiem niezbędnym jest również zainstalowanie programu komunikacyjnego i protokołu TCP/IP. Połączenie nie wymaga specjalnych zabiegów konfiguracyjnych z wyjątkiem wpisania numeru dostępowego usługodawcy oraz identyfikatora użytkownika wraz z hasłem dostępowym </a:t>
            </a:r>
          </a:p>
        </p:txBody>
      </p:sp>
      <p:pic>
        <p:nvPicPr>
          <p:cNvPr id="7172" name="Obraz 3" descr="modem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4357688"/>
            <a:ext cx="5429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851648" cy="9858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 smtClean="0">
                <a:latin typeface="+mn-lt"/>
              </a:rPr>
              <a:t>Połączenia ISDN</a:t>
            </a:r>
            <a:endParaRPr lang="pl-PL" sz="3600" dirty="0">
              <a:latin typeface="+mn-lt"/>
            </a:endParaRPr>
          </a:p>
        </p:txBody>
      </p:sp>
      <p:sp>
        <p:nvSpPr>
          <p:cNvPr id="8195" name="Podtytuł 2"/>
          <p:cNvSpPr>
            <a:spLocks noGrp="1"/>
          </p:cNvSpPr>
          <p:nvPr>
            <p:ph type="subTitle" idx="1"/>
          </p:nvPr>
        </p:nvSpPr>
        <p:spPr>
          <a:xfrm>
            <a:off x="500063" y="1857375"/>
            <a:ext cx="7854950" cy="3714750"/>
          </a:xfrm>
        </p:spPr>
        <p:txBody>
          <a:bodyPr/>
          <a:lstStyle/>
          <a:p>
            <a:pPr marR="0" algn="ctr" eaLnBrk="1" hangingPunct="1"/>
            <a:r>
              <a:rPr lang="pl-PL" sz="1800" smtClean="0"/>
              <a:t>ISDN (Integrated Services Digital Network), czyli telefoniczna sieć cyfrowa z integracją usług, to kolejny sposób połączenia się z siecią. Tak samo jak w przypadku zwykłych analogowych połączeń modemowych, połączenie uzyskuje się z wykorzystaniem modemu zainstalowanego w komputerze i cyfrowej linii telefonicznej.</a:t>
            </a:r>
            <a:br>
              <a:rPr lang="pl-PL" sz="1800" smtClean="0"/>
            </a:br>
            <a:r>
              <a:rPr lang="pl-PL" sz="1800" smtClean="0"/>
              <a:t/>
            </a:r>
            <a:br>
              <a:rPr lang="pl-PL" sz="1800" smtClean="0"/>
            </a:br>
            <a:r>
              <a:rPr lang="pl-PL" sz="1800" smtClean="0"/>
              <a:t>Jakość takiego połączenia jest zdecydowanie lepsza niż w przypadku linii analogowych, dlatego też można uzyskać znacznie większe prędkości transmisji, nawet do 128 kb/s.</a:t>
            </a:r>
          </a:p>
        </p:txBody>
      </p:sp>
      <p:pic>
        <p:nvPicPr>
          <p:cNvPr id="8196" name="Obraz 3" descr="isdn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4500563"/>
            <a:ext cx="4643438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 rot="1729834">
            <a:off x="4642001" y="1147168"/>
            <a:ext cx="5011252" cy="9858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dirty="0" smtClean="0">
                <a:latin typeface="+mn-lt"/>
              </a:rPr>
              <a:t>HIS/SDI</a:t>
            </a:r>
            <a:endParaRPr lang="pl-PL" sz="4400" dirty="0">
              <a:latin typeface="+mn-lt"/>
            </a:endParaRPr>
          </a:p>
        </p:txBody>
      </p:sp>
      <p:sp>
        <p:nvSpPr>
          <p:cNvPr id="9219" name="Podtytuł 2"/>
          <p:cNvSpPr>
            <a:spLocks noGrp="1"/>
          </p:cNvSpPr>
          <p:nvPr>
            <p:ph type="subTitle" idx="1"/>
          </p:nvPr>
        </p:nvSpPr>
        <p:spPr>
          <a:xfrm>
            <a:off x="500063" y="3143250"/>
            <a:ext cx="7854950" cy="3143250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r>
              <a:rPr lang="pl-PL" sz="1800" smtClean="0"/>
              <a:t/>
            </a:r>
            <a:br>
              <a:rPr lang="pl-PL" sz="1800" smtClean="0"/>
            </a:br>
            <a:r>
              <a:rPr lang="pl-PL" sz="1800" smtClean="0"/>
              <a:t>HIS (Home Internet Solution) jest technologią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pl-PL" sz="1800" smtClean="0"/>
              <a:t>dostępu do sieci Internet opracowaną przez firmę Ericsson. W Polsce usługa znana jest pod nazwą SDI – czyli Stały Dostęp do Internetu, i została wdrożona przez Telekomunikację Polską. Za pośrednictwem SDI otrzymuje się stały i nieograniczony czasowo dostęp do Internetu za pośrednictwem zwykłej analogowej linii telefonicznej z możliwością równoczesnego prowadzenia rozmów telefonicznych. Maksymalna prędkość transmisji wynosi 115 kb/s. Przy równoczesnym korzystaniu z Internetu i prowadzeniu rozmowy telefonicznej prędkość spada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pl-PL" sz="1800" smtClean="0"/>
              <a:t>do 70 kb/s.</a:t>
            </a:r>
          </a:p>
        </p:txBody>
      </p:sp>
      <p:pic>
        <p:nvPicPr>
          <p:cNvPr id="9220" name="Obraz 3" descr="sdi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1000125"/>
            <a:ext cx="48577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prawo 4">
            <a:hlinkClick r:id="rId3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851648" cy="9858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 smtClean="0">
                <a:latin typeface="+mn-lt"/>
              </a:rPr>
              <a:t>DSL/ADSL</a:t>
            </a:r>
            <a:endParaRPr lang="pl-PL" sz="3600" dirty="0">
              <a:latin typeface="+mn-lt"/>
            </a:endParaRPr>
          </a:p>
        </p:txBody>
      </p:sp>
      <p:sp>
        <p:nvSpPr>
          <p:cNvPr id="10243" name="Podtytuł 2"/>
          <p:cNvSpPr>
            <a:spLocks noGrp="1"/>
          </p:cNvSpPr>
          <p:nvPr>
            <p:ph type="subTitle" idx="1"/>
          </p:nvPr>
        </p:nvSpPr>
        <p:spPr>
          <a:xfrm>
            <a:off x="533400" y="1714500"/>
            <a:ext cx="7854950" cy="4714875"/>
          </a:xfrm>
        </p:spPr>
        <p:txBody>
          <a:bodyPr/>
          <a:lstStyle/>
          <a:p>
            <a:pPr marR="0" algn="ctr" eaLnBrk="1" hangingPunct="1"/>
            <a:r>
              <a:rPr lang="pl-PL" sz="1800" smtClean="0"/>
              <a:t>Kolejnym sposobem uzyskania stałego dostępu do sieci Internet jest Cyfrowa Linia Abonencka (Digital Subscryber Line). DSL jest stałym połączeniem szerokopasmowym korzystającym ze zwykłych linii telefonicznych, umożliwiającym równoczesne korzystanie z sieci i prowadzenie rozmów telefonicznych.</a:t>
            </a:r>
          </a:p>
          <a:p>
            <a:pPr marR="0" algn="ctr" eaLnBrk="1" hangingPunct="1"/>
            <a:r>
              <a:rPr lang="pl-PL" sz="1800" smtClean="0"/>
              <a:t/>
            </a:r>
            <a:br>
              <a:rPr lang="pl-PL" sz="1800" smtClean="0"/>
            </a:br>
            <a:r>
              <a:rPr lang="pl-PL" sz="1800" smtClean="0"/>
              <a:t>W Polsce dostępne są usługi korzystające z technologii ADSL oferowane przez Telekomunikację Polską SA i firmy konkurencyjne. Telekomunikacja Polska świadczy usługi Neostrada TP i Internet DSL TP.</a:t>
            </a:r>
            <a:br>
              <a:rPr lang="pl-PL" sz="1800" smtClean="0"/>
            </a:br>
            <a:r>
              <a:rPr lang="pl-PL" sz="1800" smtClean="0"/>
              <a:t/>
            </a:r>
            <a:br>
              <a:rPr lang="pl-PL" sz="1800" smtClean="0"/>
            </a:br>
            <a:r>
              <a:rPr lang="pl-PL" sz="1800" smtClean="0"/>
              <a:t>Usługi te zapewniają transmisję z szybkością uzależnioną od abonamentu. Do dyspozycji są pakiety o szybkościach 2048 kb/s (tylko Internet DSL TP), 1024 kb/s, 512 kb/s lub 128 kb/s do użytkownika i z zawsze o połowę mniejszą szybkością od użytkownika.</a:t>
            </a:r>
            <a:br>
              <a:rPr lang="pl-PL" sz="1800" smtClean="0"/>
            </a:br>
            <a:r>
              <a:rPr lang="pl-PL" sz="1800" smtClean="0"/>
              <a:t/>
            </a:r>
            <a:br>
              <a:rPr lang="pl-PL" sz="1800" smtClean="0"/>
            </a:br>
            <a:endParaRPr lang="pl-PL" sz="1800" smtClean="0"/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851648" cy="164307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dirty="0" smtClean="0">
                <a:latin typeface="+mn-lt"/>
              </a:rPr>
              <a:t>Łącza dzierżawione      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11267" name="Podtytuł 2"/>
          <p:cNvSpPr>
            <a:spLocks noGrp="1"/>
          </p:cNvSpPr>
          <p:nvPr>
            <p:ph type="subTitle" idx="1"/>
          </p:nvPr>
        </p:nvSpPr>
        <p:spPr>
          <a:xfrm>
            <a:off x="533400" y="2071688"/>
            <a:ext cx="7396163" cy="4286250"/>
          </a:xfrm>
        </p:spPr>
        <p:txBody>
          <a:bodyPr/>
          <a:lstStyle/>
          <a:p>
            <a:pPr marR="0" algn="ctr" eaLnBrk="1" hangingPunct="1"/>
            <a:r>
              <a:rPr lang="pl-PL" smtClean="0"/>
              <a:t>Łącza dzierżawione oferują stały dostęp do Internetu o bardzo dużej przepustowości danych (do 2 Mb/s). Oferowane są głównie klientom korporacyjnym wymagającym stałego i bardzo szybkiego połączenia z siecią. W ostatnim okresie łącza dzierżawione są często stosowane w sieciach osiedlowych, które powstały z myślą współużytkowania dostępu do Internetu. Wówczas wysokie koszty łącza stałego dzielone są miedzy wszystkich użytkowników.</a:t>
            </a:r>
          </a:p>
        </p:txBody>
      </p:sp>
      <p:sp>
        <p:nvSpPr>
          <p:cNvPr id="5" name="Strzałka w prawo 4">
            <a:hlinkClick r:id="rId2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851648" cy="1857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5300" dirty="0" smtClean="0">
                <a:latin typeface="+mn-lt"/>
              </a:rPr>
              <a:t>Sieci telewizji kablowej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12291" name="Podtytuł 2"/>
          <p:cNvSpPr>
            <a:spLocks noGrp="1"/>
          </p:cNvSpPr>
          <p:nvPr>
            <p:ph type="subTitle" idx="1"/>
          </p:nvPr>
        </p:nvSpPr>
        <p:spPr>
          <a:xfrm>
            <a:off x="533400" y="2428875"/>
            <a:ext cx="7854950" cy="3357563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r>
              <a:rPr lang="pl-PL" sz="2400" smtClean="0"/>
              <a:t>Dostęp do sieci Internet może być również realizowany z wykorzystaniem operatorów telewizyjnych sieci kablowych. W komputerze abonenta zostaje zainstalowany specjalny modem kablowy, którego zadaniem jest wyodrębnienie z dostarczanego sygnału danych komputerowych. Z drugiej strony przewodu montowane są urządzenia umożliwiające komunikację z wykorzystaniem sieci telewizji kablowej. Przepustowość takich łączy waha się od 128 kb/s do 10 Mb/s.</a:t>
            </a:r>
          </a:p>
          <a:p>
            <a:pPr marR="0" algn="ctr" eaLnBrk="1" hangingPunct="1">
              <a:lnSpc>
                <a:spcPct val="90000"/>
              </a:lnSpc>
            </a:pPr>
            <a:endParaRPr lang="pl-PL" sz="2400" smtClean="0"/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7854950" cy="5429250"/>
          </a:xfrm>
        </p:spPr>
        <p:txBody>
          <a:bodyPr/>
          <a:lstStyle/>
          <a:p>
            <a:pPr marR="0" algn="ctr" eaLnBrk="1" hangingPunct="1"/>
            <a:r>
              <a:rPr lang="pl-PL" sz="4000" b="1" smtClean="0">
                <a:solidFill>
                  <a:srgbClr val="6BDBFA"/>
                </a:solidFill>
              </a:rPr>
              <a:t>Sieć PLC</a:t>
            </a:r>
          </a:p>
          <a:p>
            <a:pPr marR="0" algn="ctr" eaLnBrk="1" hangingPunct="1"/>
            <a:r>
              <a:rPr lang="pl-PL" sz="2000" smtClean="0"/>
              <a:t/>
            </a:r>
            <a:br>
              <a:rPr lang="pl-PL" sz="2000" smtClean="0"/>
            </a:br>
            <a:r>
              <a:rPr lang="pl-PL" sz="2000" smtClean="0"/>
              <a:t/>
            </a:r>
            <a:br>
              <a:rPr lang="pl-PL" sz="2000" smtClean="0"/>
            </a:br>
            <a:r>
              <a:rPr lang="pl-PL" sz="2000" smtClean="0"/>
              <a:t>Sieć PLC jest technologią wykorzystującą do transmisji danych istniejące linie energetyczne oraz podstacje energetyczne, w których montuje się kontrolery łączące światłowodową sieć informatyczną z siecią energetyczną niskiego napięcia. W budynku, gdzie mają być odbierane przesyłane dane, montuje się kolejny kontroler, dzięki czemu sygnał pojawia się we wszystkich gniazdkach mieszkania. Taki sygnał jest doprowadzany do komputera przez specjalny modem PLC.</a:t>
            </a:r>
          </a:p>
          <a:p>
            <a:pPr marR="0" algn="l" eaLnBrk="1" hangingPunct="1"/>
            <a:endParaRPr lang="pl-PL" sz="2000" smtClean="0"/>
          </a:p>
          <a:p>
            <a:pPr marR="0" algn="l" eaLnBrk="1" hangingPunct="1"/>
            <a:r>
              <a:rPr lang="pl-PL" sz="2000" smtClean="0"/>
              <a:t/>
            </a:r>
            <a:br>
              <a:rPr lang="pl-PL" sz="2000" smtClean="0"/>
            </a:br>
            <a:endParaRPr lang="pl-PL" sz="2000" smtClean="0"/>
          </a:p>
        </p:txBody>
      </p:sp>
      <p:sp>
        <p:nvSpPr>
          <p:cNvPr id="4" name="Strzałka w prawo 3">
            <a:hlinkClick r:id="rId2" action="ppaction://hlinksldjump"/>
          </p:cNvPr>
          <p:cNvSpPr/>
          <p:nvPr/>
        </p:nvSpPr>
        <p:spPr>
          <a:xfrm>
            <a:off x="7786710" y="6215082"/>
            <a:ext cx="857256" cy="34175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Niestandardowy 28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6ADAFA"/>
      </a:hlink>
      <a:folHlink>
        <a:srgbClr val="B4ECFC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iestandardowy 28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6ADAFA"/>
    </a:hlink>
    <a:folHlink>
      <a:srgbClr val="B4ECFC"/>
    </a:folHlink>
  </a:clrScheme>
</a:themeOverride>
</file>

<file path=ppt/theme/themeOverride2.xml><?xml version="1.0" encoding="utf-8"?>
<a:themeOverride xmlns:a="http://schemas.openxmlformats.org/drawingml/2006/main">
  <a:clrScheme name="Niestandardowy 28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6ADAFA"/>
    </a:hlink>
    <a:folHlink>
      <a:srgbClr val="B4ECF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494</Words>
  <Application>Microsoft Office PowerPoint</Application>
  <PresentationFormat>Pokaz na ekranie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Constantia</vt:lpstr>
      <vt:lpstr>Wingdings 2</vt:lpstr>
      <vt:lpstr>Przepływ</vt:lpstr>
      <vt:lpstr>Metody dostępu do internetu</vt:lpstr>
      <vt:lpstr>Slajd 2</vt:lpstr>
      <vt:lpstr>Połączenie modemowe</vt:lpstr>
      <vt:lpstr>Połączenia ISDN</vt:lpstr>
      <vt:lpstr>HIS/SDI</vt:lpstr>
      <vt:lpstr>DSL/ADSL</vt:lpstr>
      <vt:lpstr>Łącza dzierżawione        </vt:lpstr>
      <vt:lpstr>Sieci telewizji kablowej </vt:lpstr>
      <vt:lpstr>Slajd 9</vt:lpstr>
      <vt:lpstr>Łącza satelitarne</vt:lpstr>
      <vt:lpstr>GPRS</vt:lpstr>
      <vt:lpstr>SYSTEM LMDS</vt:lpstr>
      <vt:lpstr>ŁĄCZA ŚWIATŁOWODOWE</vt:lpstr>
      <vt:lpstr>KONIEC</vt:lpstr>
    </vt:vector>
  </TitlesOfParts>
  <Company>tipsy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dostępu do internetu</dc:title>
  <dc:creator>zuza</dc:creator>
  <cp:lastModifiedBy>Zuza</cp:lastModifiedBy>
  <cp:revision>22</cp:revision>
  <dcterms:created xsi:type="dcterms:W3CDTF">2010-04-06T07:43:38Z</dcterms:created>
  <dcterms:modified xsi:type="dcterms:W3CDTF">2011-04-12T09:07:52Z</dcterms:modified>
</cp:coreProperties>
</file>