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72" r:id="rId5"/>
    <p:sldId id="27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84" r:id="rId2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A1A"/>
    <a:srgbClr val="604500"/>
    <a:srgbClr val="4D2C07"/>
    <a:srgbClr val="895D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24" autoAdjust="0"/>
    <p:restoredTop sz="94660"/>
  </p:normalViewPr>
  <p:slideViewPr>
    <p:cSldViewPr>
      <p:cViewPr varScale="1">
        <p:scale>
          <a:sx n="69" d="100"/>
          <a:sy n="69" d="100"/>
        </p:scale>
        <p:origin x="-55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28229-0E27-48DA-BBB7-44629E220BB5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3AE2D-FE79-4D59-95B9-1E9357A8CC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E699A-AFCF-4F16-B1B0-A9984D381AA5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38BB-A645-416B-8B6F-0F61A94BB1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C7CAD-A029-4147-A71D-2FB901C3C2F9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A4A08-8802-4604-BDBB-96C9B3D85C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580A-C9D7-4AC8-9BAE-F931124E4697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DC542-1281-458E-B320-12F0EE044F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9154-3556-4165-8E3E-409B5ECF3E53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24480-C58E-4F10-9CB1-70E5F55D27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2DED9-1810-49C8-BFDA-CEC3AA9AAD6E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7C325-2B61-4F4C-B6A0-525494217A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EAA97-531D-41C3-BB72-1ADFF50E4A63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EDA42-8E8C-4620-8E7B-DEDBE6B427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79451-2E57-40E4-BBFC-C550795AF91D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8E63A-50A6-4695-AE38-CC94CBA102F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320F-9CEE-473E-B6EF-FFE443477F59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4D28-CE14-41EB-B49F-D9ED000B01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0D7FB-B388-4372-8555-81BBAF1397C3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56217-3F3A-40DF-8AEF-76AA7A7B740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6CCF5-5401-4165-9C3D-A263D98E36B6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1558-E57C-4FF6-A011-48996715AB0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2CF604-4D84-48C0-8521-FD7AC64CD577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573870-1416-420C-8FA4-1775D5CA50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5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slide" Target="slide1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Relationship Id="rId6" Type="http://schemas.openxmlformats.org/officeDocument/2006/relationships/slide" Target="slide14.xml"/><Relationship Id="rId5" Type="http://schemas.openxmlformats.org/officeDocument/2006/relationships/slide" Target="slide11.xml"/><Relationship Id="rId4" Type="http://schemas.openxmlformats.org/officeDocument/2006/relationships/slide" Target="slide6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3" descr="ms_access_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923086" cy="214311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latin typeface="+mn-lt"/>
              </a:rPr>
              <a:t/>
            </a:r>
            <a:br>
              <a:rPr lang="pl-PL" dirty="0" smtClean="0">
                <a:latin typeface="+mn-lt"/>
              </a:rPr>
            </a:br>
            <a:r>
              <a:rPr lang="pl-PL" sz="7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 action="ppaction://hlinksldjump"/>
              </a:rPr>
              <a:t>Projektowanie </a:t>
            </a:r>
            <a:br>
              <a:rPr lang="pl-PL" sz="7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 action="ppaction://hlinksldjump"/>
              </a:rPr>
            </a:br>
            <a:r>
              <a:rPr lang="pl-PL" sz="7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 action="ppaction://hlinksldjump"/>
              </a:rPr>
              <a:t>formularzy </a:t>
            </a:r>
            <a:endParaRPr lang="pl-PL" sz="7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29063" y="3929063"/>
            <a:ext cx="4959350" cy="2286000"/>
          </a:xfrm>
        </p:spPr>
        <p:txBody>
          <a:bodyPr>
            <a:normAutofit/>
          </a:bodyPr>
          <a:lstStyle/>
          <a:p>
            <a:pPr marR="0" algn="ctr" eaLnBrk="1" hangingPunct="1">
              <a:defRPr/>
            </a:pPr>
            <a:r>
              <a:rPr lang="pl-PL" sz="3600" b="1" dirty="0" smtClean="0">
                <a:solidFill>
                  <a:srgbClr val="6045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Zuzanna Augustyniak</a:t>
            </a:r>
          </a:p>
          <a:p>
            <a:pPr marR="0" algn="ctr" eaLnBrk="1" hangingPunct="1">
              <a:defRPr/>
            </a:pPr>
            <a:r>
              <a:rPr lang="pl-PL" sz="3600" b="1" dirty="0" smtClean="0">
                <a:solidFill>
                  <a:srgbClr val="6045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Klasa </a:t>
            </a:r>
            <a:r>
              <a:rPr lang="pl-PL" sz="3600" b="1" dirty="0" err="1" smtClean="0">
                <a:solidFill>
                  <a:srgbClr val="6045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pl-PL" sz="3600" b="1" dirty="0" smtClean="0">
                <a:solidFill>
                  <a:srgbClr val="6045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R="0" algn="ctr" eaLnBrk="1" hangingPunct="1">
              <a:defRPr/>
            </a:pPr>
            <a:r>
              <a:rPr lang="pl-PL" sz="3600" b="1" dirty="0" smtClean="0">
                <a:solidFill>
                  <a:srgbClr val="6045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Semestr II</a:t>
            </a:r>
          </a:p>
        </p:txBody>
      </p:sp>
    </p:spTree>
  </p:cSld>
  <p:clrMapOvr>
    <a:masterClrMapping/>
  </p:clrMapOvr>
  <p:transition spd="slow" advClick="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7851648" cy="1485912"/>
          </a:xfrm>
        </p:spPr>
        <p:txBody>
          <a:bodyPr/>
          <a:lstStyle/>
          <a:p>
            <a:pPr algn="ctr">
              <a:defRPr/>
            </a:pPr>
            <a:r>
              <a:rPr lang="pl-PL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formularza zawierającego zagnieżdżone </a:t>
            </a:r>
            <a:r>
              <a:rPr lang="pl-PL" sz="2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podformularze</a:t>
            </a:r>
            <a: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endParaRPr lang="pl-PL" sz="28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7188" y="1643063"/>
            <a:ext cx="8031162" cy="4929187"/>
          </a:xfrm>
        </p:spPr>
        <p:txBody>
          <a:bodyPr/>
          <a:lstStyle/>
          <a:p>
            <a:pPr marR="0" algn="ctr">
              <a:defRPr/>
            </a:pPr>
            <a:r>
              <a:rPr lang="pl-PL" sz="1100" b="1" dirty="0" smtClean="0"/>
              <a:t>Ta procedura tworzy formularz i dwa </a:t>
            </a:r>
            <a:r>
              <a:rPr lang="pl-PL" sz="1100" b="1" dirty="0" err="1" smtClean="0"/>
              <a:t>podformularze</a:t>
            </a:r>
            <a:r>
              <a:rPr lang="pl-PL" sz="1100" b="1" dirty="0" smtClean="0"/>
              <a:t> o następujących charakterystykach:</a:t>
            </a:r>
          </a:p>
          <a:p>
            <a:pPr marR="0" algn="ctr">
              <a:buFont typeface="Wingdings" pitchFamily="2" charset="2"/>
              <a:buChar char="Ø"/>
              <a:defRPr/>
            </a:pPr>
            <a:r>
              <a:rPr lang="pl-PL" sz="1100" dirty="0" smtClean="0"/>
              <a:t>Formularz główny jest powiązany relacją </a:t>
            </a:r>
            <a:r>
              <a:rPr lang="pl-PL" sz="1100" dirty="0" err="1" smtClean="0"/>
              <a:t>jeden-do-wielu</a:t>
            </a:r>
            <a:r>
              <a:rPr lang="pl-PL" sz="1100" dirty="0" smtClean="0"/>
              <a:t> z pierwszym </a:t>
            </a:r>
            <a:r>
              <a:rPr lang="pl-PL" sz="1100" dirty="0" err="1" smtClean="0"/>
              <a:t>podformularzem</a:t>
            </a:r>
            <a:r>
              <a:rPr lang="pl-PL" sz="1100" dirty="0" smtClean="0"/>
              <a:t>.</a:t>
            </a:r>
          </a:p>
          <a:p>
            <a:pPr marR="0" algn="ctr">
              <a:buFont typeface="Wingdings" pitchFamily="2" charset="2"/>
              <a:buChar char="Ø"/>
              <a:defRPr/>
            </a:pPr>
            <a:r>
              <a:rPr lang="pl-PL" sz="1100" dirty="0" smtClean="0"/>
              <a:t>Pierwszy </a:t>
            </a:r>
            <a:r>
              <a:rPr lang="pl-PL" sz="1100" dirty="0" err="1" smtClean="0"/>
              <a:t>podformularz</a:t>
            </a:r>
            <a:r>
              <a:rPr lang="pl-PL" sz="1100" dirty="0" smtClean="0"/>
              <a:t> jest powiązany relacją </a:t>
            </a:r>
            <a:r>
              <a:rPr lang="pl-PL" sz="1100" dirty="0" err="1" smtClean="0"/>
              <a:t>jeden-do-wielu</a:t>
            </a:r>
            <a:r>
              <a:rPr lang="pl-PL" sz="1100" dirty="0" smtClean="0"/>
              <a:t> z drugim </a:t>
            </a:r>
            <a:r>
              <a:rPr lang="pl-PL" sz="1100" dirty="0" err="1" smtClean="0"/>
              <a:t>podformularzem</a:t>
            </a:r>
            <a:r>
              <a:rPr lang="pl-PL" sz="1100" dirty="0" smtClean="0"/>
              <a:t>.</a:t>
            </a:r>
          </a:p>
          <a:p>
            <a:pPr marR="0" algn="ctr">
              <a:buFont typeface="Wingdings" pitchFamily="2" charset="2"/>
              <a:buChar char="Ø"/>
              <a:defRPr/>
            </a:pPr>
            <a:r>
              <a:rPr lang="pl-PL" sz="1100" dirty="0" smtClean="0"/>
              <a:t>Pierwszy </a:t>
            </a:r>
            <a:r>
              <a:rPr lang="pl-PL" sz="1100" dirty="0" err="1" smtClean="0"/>
              <a:t>podformularz</a:t>
            </a:r>
            <a:r>
              <a:rPr lang="pl-PL" sz="1100" dirty="0" smtClean="0"/>
              <a:t> zawiera drugi </a:t>
            </a:r>
            <a:r>
              <a:rPr lang="pl-PL" sz="1100" dirty="0" err="1" smtClean="0"/>
              <a:t>podformularz</a:t>
            </a:r>
            <a:r>
              <a:rPr lang="pl-PL" sz="1100" dirty="0" smtClean="0"/>
              <a:t>.</a:t>
            </a:r>
          </a:p>
          <a:p>
            <a:pPr marR="0" algn="l">
              <a:defRPr/>
            </a:pPr>
            <a:endParaRPr lang="pl-PL" sz="1100" dirty="0" smtClean="0"/>
          </a:p>
          <a:p>
            <a:pPr marR="0" algn="l">
              <a:defRPr/>
            </a:pPr>
            <a:r>
              <a:rPr lang="pl-PL" sz="1100" dirty="0" smtClean="0"/>
              <a:t>1.Otwieramy formularz główny w widoku projektu.</a:t>
            </a:r>
          </a:p>
          <a:p>
            <a:pPr marR="0" algn="l">
              <a:defRPr/>
            </a:pPr>
            <a:r>
              <a:rPr lang="pl-PL" sz="1100" dirty="0" smtClean="0"/>
              <a:t>2.Klikamy </a:t>
            </a:r>
            <a:r>
              <a:rPr lang="pl-PL" sz="1100" dirty="0" err="1" smtClean="0"/>
              <a:t>podformularz</a:t>
            </a:r>
            <a:r>
              <a:rPr lang="pl-PL" sz="1100" dirty="0" smtClean="0"/>
              <a:t>, aby go zaznaczyć.</a:t>
            </a:r>
          </a:p>
          <a:p>
            <a:pPr marR="0" algn="l">
              <a:defRPr/>
            </a:pPr>
            <a:r>
              <a:rPr lang="pl-PL" sz="1100" dirty="0" smtClean="0"/>
              <a:t>3.Na karcie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Projektowanie</a:t>
            </a:r>
            <a:r>
              <a:rPr lang="pl-PL" sz="1100" dirty="0" smtClean="0"/>
              <a:t> w grupie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Narzędzia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100" dirty="0" smtClean="0"/>
              <a:t>klikamy przycisk</a:t>
            </a:r>
            <a:r>
              <a:rPr lang="pl-PL" sz="11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100" b="1" dirty="0" err="1" smtClean="0">
                <a:solidFill>
                  <a:schemeClr val="accent2">
                    <a:lumMod val="75000"/>
                  </a:schemeClr>
                </a:solidFill>
              </a:rPr>
              <a:t>Podformularz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 w nowym oknie</a:t>
            </a:r>
            <a:r>
              <a:rPr lang="pl-PL" sz="11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 </a:t>
            </a:r>
          </a:p>
          <a:p>
            <a:pPr marR="0" algn="l">
              <a:defRPr/>
            </a:pPr>
            <a:r>
              <a:rPr lang="pl-PL" sz="1100" dirty="0" smtClean="0"/>
              <a:t>Program Access otworzy </a:t>
            </a:r>
            <a:r>
              <a:rPr lang="pl-PL" sz="1100" dirty="0" err="1" smtClean="0"/>
              <a:t>podformularz</a:t>
            </a:r>
            <a:r>
              <a:rPr lang="pl-PL" sz="1100" dirty="0" smtClean="0"/>
              <a:t> w nowym oknie.</a:t>
            </a:r>
          </a:p>
          <a:p>
            <a:pPr marR="0" algn="l">
              <a:defRPr/>
            </a:pPr>
            <a:r>
              <a:rPr lang="pl-PL" sz="1100" dirty="0" smtClean="0"/>
              <a:t>4.Przeciągamy formularz, tabelę lub kwerendę z okienka nawigacji na </a:t>
            </a:r>
            <a:r>
              <a:rPr lang="pl-PL" sz="1100" dirty="0" err="1" smtClean="0"/>
              <a:t>podformularz</a:t>
            </a:r>
            <a:r>
              <a:rPr lang="pl-PL" sz="1100" dirty="0" smtClean="0"/>
              <a:t>. Program Access utworzy nowy </a:t>
            </a:r>
            <a:r>
              <a:rPr lang="pl-PL" sz="1100" dirty="0" err="1" smtClean="0"/>
              <a:t>podformularz</a:t>
            </a:r>
            <a:r>
              <a:rPr lang="pl-PL" sz="1100" dirty="0" smtClean="0"/>
              <a:t> wewnątrz pierwszego </a:t>
            </a:r>
            <a:r>
              <a:rPr lang="pl-PL" sz="1100" dirty="0" err="1" smtClean="0"/>
              <a:t>podformularza</a:t>
            </a:r>
            <a:r>
              <a:rPr lang="pl-PL" sz="1100" dirty="0" smtClean="0"/>
              <a:t> oraz formularz dla </a:t>
            </a:r>
            <a:r>
              <a:rPr lang="pl-PL" sz="1100" dirty="0" err="1" smtClean="0"/>
              <a:t>podformularza</a:t>
            </a:r>
            <a:r>
              <a:rPr lang="pl-PL" sz="1100" dirty="0" smtClean="0"/>
              <a:t>.</a:t>
            </a:r>
          </a:p>
          <a:p>
            <a:pPr marR="0" algn="l">
              <a:defRPr/>
            </a:pPr>
            <a:r>
              <a:rPr lang="pl-PL" sz="1100" dirty="0" smtClean="0"/>
              <a:t>Program Access doda formant </a:t>
            </a:r>
            <a:r>
              <a:rPr lang="pl-PL" sz="1100" dirty="0" err="1" smtClean="0"/>
              <a:t>podformularza</a:t>
            </a:r>
            <a:r>
              <a:rPr lang="pl-PL" sz="1100" dirty="0" smtClean="0"/>
              <a:t> do </a:t>
            </a:r>
            <a:r>
              <a:rPr lang="pl-PL" sz="1100" dirty="0" err="1" smtClean="0"/>
              <a:t>podformularza</a:t>
            </a:r>
            <a:r>
              <a:rPr lang="pl-PL" sz="1100" dirty="0" smtClean="0"/>
              <a:t> i powiąże ten formant z formularzem przeciągniętym z okienka nawigacji. Na podstawie relacji zdefiniowanych w bazie danych program Access spróbuje również połączyć </a:t>
            </a:r>
            <a:r>
              <a:rPr lang="pl-PL" sz="1100" dirty="0" err="1" smtClean="0"/>
              <a:t>podformularze</a:t>
            </a:r>
            <a:r>
              <a:rPr lang="pl-PL" sz="1100" dirty="0" smtClean="0"/>
              <a:t>. Jeśli program Access nie potrafi określić, jak połączyć </a:t>
            </a:r>
            <a:r>
              <a:rPr lang="pl-PL" sz="1100" dirty="0" err="1" smtClean="0"/>
              <a:t>podformularze</a:t>
            </a:r>
            <a:r>
              <a:rPr lang="pl-PL" sz="1100" dirty="0" smtClean="0"/>
              <a:t>, właściwości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Podrzędne pola łączące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Nadrzędne pola łączące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100" dirty="0" smtClean="0"/>
              <a:t>formantu </a:t>
            </a:r>
            <a:r>
              <a:rPr lang="pl-PL" sz="1100" dirty="0" err="1" smtClean="0"/>
              <a:t>podformularza</a:t>
            </a:r>
            <a:r>
              <a:rPr lang="pl-PL" sz="1100" dirty="0" smtClean="0"/>
              <a:t> pozostają puste i należy je skonfigurować ręcznie w następujący sposób:</a:t>
            </a:r>
          </a:p>
          <a:p>
            <a:pPr marR="0" algn="l">
              <a:defRPr/>
            </a:pPr>
            <a:r>
              <a:rPr lang="pl-PL" sz="1100" dirty="0" smtClean="0"/>
              <a:t>1.Klikamy formant </a:t>
            </a:r>
            <a:r>
              <a:rPr lang="pl-PL" sz="1100" dirty="0" err="1" smtClean="0"/>
              <a:t>podformularza</a:t>
            </a:r>
            <a:r>
              <a:rPr lang="pl-PL" sz="1100" dirty="0" smtClean="0"/>
              <a:t>, aby go zaznaczyć.</a:t>
            </a:r>
          </a:p>
          <a:p>
            <a:pPr marR="0" algn="l">
              <a:defRPr/>
            </a:pPr>
            <a:r>
              <a:rPr lang="pl-PL" sz="1100" dirty="0" smtClean="0"/>
              <a:t>2.Jeśli arkusz właściwości nie jest jeszcze wyświetlany, naciskamy klawisz F4, aby go wyświetlić. </a:t>
            </a:r>
          </a:p>
          <a:p>
            <a:pPr marR="0" algn="l">
              <a:defRPr/>
            </a:pPr>
            <a:r>
              <a:rPr lang="pl-PL" sz="1100" dirty="0" smtClean="0"/>
              <a:t>3.Na karcie</a:t>
            </a:r>
            <a:r>
              <a:rPr lang="pl-PL" sz="11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Dane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100" dirty="0" smtClean="0"/>
              <a:t>arkusza właściwości klikamy przycisk obok pola właściwości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Podrzędne pola łączące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pl-PL" sz="1100" dirty="0" smtClean="0"/>
              <a:t>Zostanie wyświetlone okno dialogowe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Pola łączące </a:t>
            </a:r>
            <a:r>
              <a:rPr lang="pl-PL" sz="1100" b="1" dirty="0" err="1" smtClean="0">
                <a:solidFill>
                  <a:schemeClr val="accent2">
                    <a:lumMod val="75000"/>
                  </a:schemeClr>
                </a:solidFill>
              </a:rPr>
              <a:t>podformularza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R="0" algn="l">
              <a:defRPr/>
            </a:pPr>
            <a:r>
              <a:rPr lang="pl-PL" sz="1100" dirty="0" smtClean="0"/>
              <a:t>4.Z list rozwijanych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Pola główne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Pola podrzędne</a:t>
            </a:r>
            <a:r>
              <a:rPr lang="pl-PL" sz="1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100" dirty="0" smtClean="0"/>
              <a:t>wybieramy pola, którymi chcesz połączyć formularze. Jeśli nie masz pewności, których pól użyć, klikamy przycisk </a:t>
            </a:r>
            <a:r>
              <a:rPr lang="pl-PL" sz="1100" b="1" dirty="0" smtClean="0">
                <a:solidFill>
                  <a:schemeClr val="accent2">
                    <a:lumMod val="75000"/>
                  </a:schemeClr>
                </a:solidFill>
              </a:rPr>
              <a:t>Sugeruj</a:t>
            </a:r>
            <a:r>
              <a:rPr lang="pl-PL" sz="1100" dirty="0" smtClean="0"/>
              <a:t>, aby program Access spróbował określić pola łączące. Po zakończeniu klikamy przycisk </a:t>
            </a:r>
            <a:r>
              <a:rPr lang="pl-PL" sz="1100" b="1" dirty="0" err="1" smtClean="0">
                <a:solidFill>
                  <a:schemeClr val="accent2">
                    <a:lumMod val="75000"/>
                  </a:schemeClr>
                </a:solidFill>
              </a:rPr>
              <a:t>OK</a:t>
            </a:r>
            <a:r>
              <a:rPr lang="pl-PL" sz="11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  <a:r>
              <a:rPr lang="pl-PL" sz="1100" dirty="0" err="1" smtClean="0"/>
              <a:t>Jeśli</a:t>
            </a:r>
            <a:r>
              <a:rPr lang="pl-PL" sz="1100" dirty="0" smtClean="0"/>
              <a:t> pole, którego chcemy użyć do połączenia formularzy, nie jest wyświetlane, może być przydatne edytowanie źródła rekordów formularza głównego lub formularza podrzędnego w celu upewnienia się, że znajduje się w nim pole łączące. Jeśli na przykład formularz jest oparty na kwerendzie, upewniamy się, że pole łączące znajduje się w wynikach kwerendy.</a:t>
            </a:r>
          </a:p>
          <a:p>
            <a:pPr marR="0" algn="l">
              <a:defRPr/>
            </a:pPr>
            <a:r>
              <a:rPr lang="pl-PL" sz="1100" dirty="0" smtClean="0"/>
              <a:t>5.Zapisujemy formularze i przełączamy się do widoku formularza, a następnie sprawdzamy, czy formularz działa zgodnie z oczekiwaniami.</a:t>
            </a:r>
          </a:p>
          <a:p>
            <a:pPr marR="0" algn="l">
              <a:defRPr/>
            </a:pPr>
            <a:endParaRPr lang="pl-PL" sz="1100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3000375"/>
            <a:ext cx="27463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8001024" y="6429396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851648" cy="771532"/>
          </a:xfrm>
        </p:spPr>
        <p:txBody>
          <a:bodyPr/>
          <a:lstStyle/>
          <a:p>
            <a:pPr algn="ctr">
              <a:defRPr/>
            </a:pPr>
            <a:r>
              <a:rPr lang="pl-PL" sz="3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formularza dzielonego</a:t>
            </a:r>
            <a:endParaRPr lang="pl-PL" sz="36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3315" name="Podtytuł 2"/>
          <p:cNvSpPr>
            <a:spLocks noGrp="1"/>
          </p:cNvSpPr>
          <p:nvPr>
            <p:ph type="subTitle" idx="1"/>
          </p:nvPr>
        </p:nvSpPr>
        <p:spPr>
          <a:xfrm>
            <a:off x="500063" y="1714500"/>
            <a:ext cx="8001000" cy="4500563"/>
          </a:xfrm>
        </p:spPr>
        <p:txBody>
          <a:bodyPr/>
          <a:lstStyle/>
          <a:p>
            <a:pPr marR="0" algn="ctr"/>
            <a:r>
              <a:rPr lang="pl-PL" sz="1800" smtClean="0"/>
              <a:t>Formularz dzielony jest nową funkcją programu Microsoft Office Access 2007, która udostępnia jednocześnie dwa widoki danych — widok formularza i widok arkusza danych. Te dwa widoki są połączone z tym samym źródłem danych i zawsze są ze sobą zsynchronizowane. Zaznaczenie pola w jednej części formularza powoduje zaznaczenie tego samego pola w drugiej części formularza. Dane można dodawać, edytować lub usuwać w dowolnej części (pod warunkiem, że można aktualizować źródło rekordów, a użytkownik nie skonfigurował formularza w sposób uniemożliwiający wykonywanie tych akcji).</a:t>
            </a:r>
          </a:p>
          <a:p>
            <a:pPr marR="0" algn="ctr"/>
            <a:endParaRPr lang="pl-PL" sz="1800" smtClean="0"/>
          </a:p>
          <a:p>
            <a:pPr marR="0" algn="ctr"/>
            <a:r>
              <a:rPr lang="pl-PL" sz="1800" smtClean="0"/>
              <a:t>Praca z formularzami dzielonymi daje korzyści płynące z dostępności obu typów formularzy w jednym formularzu. Można na przykład użyć części arkusza danych, aby szybko zlokalizować rekord, a następnie użyć części formularza w celu wyświetlenia lub edytowania rekordu. Część formularza może służyć jako przyciągający uwagę oraz funkcjonalny nagłówek dla części arkusza danych. </a:t>
            </a:r>
          </a:p>
          <a:p>
            <a:pPr marR="0" algn="ctr"/>
            <a:endParaRPr lang="pl-PL" sz="180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8072462" y="6215082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851648" cy="1414474"/>
          </a:xfrm>
        </p:spPr>
        <p:txBody>
          <a:bodyPr/>
          <a:lstStyle/>
          <a:p>
            <a:pPr algn="ctr">
              <a:defRPr/>
            </a:pPr>
            <a:r>
              <a:rPr lang="pl-PL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nowego formularza dzielonego za pomocą narzędzia Formularz dzielony</a:t>
            </a:r>
            <a: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endParaRPr lang="pl-PL" sz="28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4339" name="Podtytuł 2"/>
          <p:cNvSpPr>
            <a:spLocks noGrp="1"/>
          </p:cNvSpPr>
          <p:nvPr>
            <p:ph type="subTitle" idx="1"/>
          </p:nvPr>
        </p:nvSpPr>
        <p:spPr>
          <a:xfrm>
            <a:off x="533400" y="1928813"/>
            <a:ext cx="7854950" cy="4429125"/>
          </a:xfrm>
        </p:spPr>
        <p:txBody>
          <a:bodyPr/>
          <a:lstStyle/>
          <a:p>
            <a:pPr marR="0" algn="l">
              <a:defRPr/>
            </a:pPr>
            <a:r>
              <a:rPr lang="pl-PL" sz="1800" dirty="0" smtClean="0"/>
              <a:t>Ta procedura służy do tworzenia od podstaw nowego formularza dzielonego. Formularz jest oparty na tabeli lub kwerendzie wybranej z okienka nawigacji lub otwartej w widoku arkusza danych.</a:t>
            </a:r>
          </a:p>
          <a:p>
            <a:pPr marR="0" algn="l">
              <a:defRPr/>
            </a:pPr>
            <a:endParaRPr lang="pl-PL" sz="1800" dirty="0" smtClean="0"/>
          </a:p>
          <a:p>
            <a:pPr marR="0" algn="l">
              <a:defRPr/>
            </a:pPr>
            <a:r>
              <a:rPr lang="pl-PL" sz="1800" dirty="0" smtClean="0"/>
              <a:t>1. W okienku nawigacji klikamy tabelę lub kwerendę zawierającą dane, które mają się znaleźć w formularzu. Ewentualnie otwieramy tabelę lub kwerendę w widoku arkusza danych.</a:t>
            </a:r>
          </a:p>
          <a:p>
            <a:pPr marR="0" algn="l">
              <a:defRPr/>
            </a:pPr>
            <a:r>
              <a:rPr lang="pl-PL" sz="1800" dirty="0" smtClean="0"/>
              <a:t>2. Na karcie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Tworzenie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800" dirty="0" smtClean="0"/>
              <a:t>w grupie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Formularze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800" dirty="0" smtClean="0"/>
              <a:t>klikamy przycisk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Formularz dzielony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R="0" algn="l">
              <a:defRPr/>
            </a:pPr>
            <a:endParaRPr lang="pl-PL" sz="1800" dirty="0" smtClean="0"/>
          </a:p>
          <a:p>
            <a:pPr marR="0" algn="l">
              <a:defRPr/>
            </a:pPr>
            <a:r>
              <a:rPr lang="pl-PL" sz="1800" dirty="0" smtClean="0"/>
              <a:t>Program Access utworzy formularz i wyświetli go w widoku układu. W widoku układu można wprowadzać zmiany projektu formularza, który wyświetla dane. W razie potrzeby można na przykład dopasować rozmiar pól tekstowych, aby zmieściły się w nich dane.</a:t>
            </a:r>
          </a:p>
          <a:p>
            <a:pPr marR="0" algn="l">
              <a:defRPr/>
            </a:pPr>
            <a:endParaRPr lang="pl-PL" sz="1800" dirty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4357688"/>
            <a:ext cx="3571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8001024" y="6215082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1828800"/>
          </a:xfrm>
        </p:spPr>
        <p:txBody>
          <a:bodyPr/>
          <a:lstStyle/>
          <a:p>
            <a:pPr algn="ctr">
              <a:defRPr/>
            </a:pPr>
            <a:r>
              <a:rPr lang="pl-PL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Przekształcanie istniejącego formularza w formularz dzielony</a:t>
            </a:r>
            <a:r>
              <a:rPr lang="pl-PL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endParaRPr lang="pl-PL" sz="32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5363" name="Podtytuł 2"/>
          <p:cNvSpPr>
            <a:spLocks noGrp="1"/>
          </p:cNvSpPr>
          <p:nvPr>
            <p:ph type="subTitle" idx="1"/>
          </p:nvPr>
        </p:nvSpPr>
        <p:spPr>
          <a:xfrm>
            <a:off x="533400" y="2071688"/>
            <a:ext cx="7854950" cy="4214812"/>
          </a:xfrm>
        </p:spPr>
        <p:txBody>
          <a:bodyPr/>
          <a:lstStyle/>
          <a:p>
            <a:pPr marR="0" algn="l">
              <a:defRPr/>
            </a:pPr>
            <a:r>
              <a:rPr lang="pl-PL" sz="1800" dirty="0" smtClean="0"/>
              <a:t>Istniejący formularz można przekształcić w formularz dzielony, ustawiając kilka właściwości formularza.</a:t>
            </a:r>
          </a:p>
          <a:p>
            <a:pPr marR="0" algn="l">
              <a:defRPr/>
            </a:pPr>
            <a:endParaRPr lang="pl-PL" sz="1800" dirty="0" smtClean="0"/>
          </a:p>
          <a:p>
            <a:pPr marR="0" algn="l">
              <a:defRPr/>
            </a:pPr>
            <a:r>
              <a:rPr lang="pl-PL" sz="1800" dirty="0" smtClean="0"/>
              <a:t>1. Otwieramy formularz w widoku projektu. W tym celu w okienku nawigacji klikamy formularz prawym przyciskiem myszy, a następnie klikamy polecenie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Widok projektu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R="0" algn="l">
              <a:defRPr/>
            </a:pPr>
            <a:r>
              <a:rPr lang="pl-PL" sz="1800" dirty="0" smtClean="0"/>
              <a:t>2. Jeśli arkusz właściwości nie jest jeszcze wyświetlony, naciśnij klawisz F4, aby go wyświetlić.</a:t>
            </a:r>
          </a:p>
          <a:p>
            <a:pPr marR="0" algn="l">
              <a:defRPr/>
            </a:pPr>
            <a:r>
              <a:rPr lang="pl-PL" sz="1800" dirty="0" smtClean="0"/>
              <a:t>3. Z listy rozwijanej u góry arkusza właściwości wybieramy pozycję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Formularz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R="0" algn="l">
              <a:defRPr/>
            </a:pPr>
            <a:r>
              <a:rPr lang="pl-PL" sz="1800" dirty="0" smtClean="0"/>
              <a:t>4. Na karcie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Format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800" dirty="0" smtClean="0"/>
              <a:t>arkusza właściwości z listy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Widok domyślny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800" dirty="0" smtClean="0"/>
              <a:t>wybieramy pozycję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Formularz dzielony</a:t>
            </a:r>
            <a:r>
              <a:rPr lang="pl-PL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R="0" algn="l">
              <a:defRPr/>
            </a:pPr>
            <a:r>
              <a:rPr lang="pl-PL" sz="1800" dirty="0" smtClean="0"/>
              <a:t>5. Sprawdzamy formularz w widoku formularza. Aby przełączyć do widoku formularza, klikamy dwukrotnie nazwę formularza w okienku nawigacji.</a:t>
            </a:r>
          </a:p>
          <a:p>
            <a:pPr marR="0" algn="l">
              <a:defRPr/>
            </a:pPr>
            <a:endParaRPr lang="pl-PL" sz="1800" dirty="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8001024" y="6072206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851648" cy="985846"/>
          </a:xfrm>
        </p:spPr>
        <p:txBody>
          <a:bodyPr/>
          <a:lstStyle/>
          <a:p>
            <a:pPr algn="ctr">
              <a:defRPr/>
            </a:pPr>
            <a:r>
              <a:rPr lang="pl-PL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formularza za pomocą narzędzia Wiele elementów</a:t>
            </a:r>
            <a:endParaRPr lang="pl-PL" sz="32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6387" name="Podtytuł 2"/>
          <p:cNvSpPr>
            <a:spLocks noGrp="1"/>
          </p:cNvSpPr>
          <p:nvPr>
            <p:ph type="subTitle" idx="1"/>
          </p:nvPr>
        </p:nvSpPr>
        <p:spPr>
          <a:xfrm>
            <a:off x="533400" y="2214563"/>
            <a:ext cx="7854950" cy="4286250"/>
          </a:xfrm>
        </p:spPr>
        <p:txBody>
          <a:bodyPr/>
          <a:lstStyle/>
          <a:p>
            <a:pPr marR="0" algn="ctr"/>
            <a:r>
              <a:rPr lang="pl-PL" sz="2000" smtClean="0"/>
              <a:t>Formularz wieloelementowy, zwany czasem formularzem ciągłym, umożliwia przedstawianie informacji z wielu rekordów naraz. Nowo utworzony formularz wieloelementowy może przypominać arkusz danych.</a:t>
            </a:r>
          </a:p>
          <a:p>
            <a:pPr marR="0" algn="ctr"/>
            <a:endParaRPr lang="pl-PL" sz="2000" smtClean="0"/>
          </a:p>
          <a:p>
            <a:pPr marR="0" algn="ctr"/>
            <a:r>
              <a:rPr lang="pl-PL" sz="2000" smtClean="0"/>
              <a:t>Dane są ułożone wierszami i kolumnami i jednocześnie widocznych jest wiele rekordów. Jednak ponieważ jest to formularz, dostępnych jest więcej opcji dostosowywania niż w przypadku arkusza danych. Możliwe jest dodawanie elementów graficznych, przycisków i innych formantów.</a:t>
            </a:r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929586" y="5929330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000504"/>
            <a:ext cx="3895740" cy="251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851648" cy="105728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l-PL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formularza wieloelementowego</a:t>
            </a:r>
            <a:r>
              <a:rPr lang="pl-PL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endParaRPr lang="pl-PL" sz="32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71500" y="1857375"/>
            <a:ext cx="7854950" cy="4357688"/>
          </a:xfrm>
        </p:spPr>
        <p:txBody>
          <a:bodyPr/>
          <a:lstStyle/>
          <a:p>
            <a:pPr marL="342900" marR="0" indent="-342900" algn="l">
              <a:buFont typeface="Wingdings 2" pitchFamily="18" charset="2"/>
              <a:buAutoNum type="arabicPeriod"/>
              <a:defRPr/>
            </a:pPr>
            <a:r>
              <a:rPr lang="pl-PL" sz="1400" dirty="0" smtClean="0"/>
              <a:t>W okienku nawigacji klikamy tabelę lub kwerendę zawierającą dane, które chcemy umieścić na formularzu. </a:t>
            </a:r>
          </a:p>
          <a:p>
            <a:pPr marL="342900" marR="0" indent="-342900" algn="l">
              <a:buFont typeface="Wingdings 2" pitchFamily="18" charset="2"/>
              <a:buAutoNum type="arabicPeriod"/>
              <a:defRPr/>
            </a:pPr>
            <a:endParaRPr lang="pl-PL" sz="1400" dirty="0" smtClean="0"/>
          </a:p>
          <a:p>
            <a:pPr marL="342900" marR="0" indent="-342900" algn="l">
              <a:buFont typeface="Wingdings 2" pitchFamily="18" charset="2"/>
              <a:buAutoNum type="arabicPeriod"/>
              <a:defRPr/>
            </a:pPr>
            <a:r>
              <a:rPr lang="pl-PL" sz="1400" dirty="0" smtClean="0"/>
              <a:t>Na karcie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Tworzenie</a:t>
            </a:r>
            <a:r>
              <a:rPr lang="pl-PL" sz="1400" dirty="0" smtClean="0"/>
              <a:t> w grupie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Formularze</a:t>
            </a:r>
            <a:r>
              <a:rPr lang="pl-PL" sz="1400" dirty="0" smtClean="0"/>
              <a:t> klikamy przycisk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Wiele elementów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marR="0" indent="-342900" algn="l">
              <a:defRPr/>
            </a:pPr>
            <a:endParaRPr lang="pl-PL" sz="1400" dirty="0" smtClean="0"/>
          </a:p>
          <a:p>
            <a:pPr marL="342900" marR="0" indent="-342900" algn="ctr">
              <a:defRPr/>
            </a:pPr>
            <a:r>
              <a:rPr lang="pl-PL" sz="1400" dirty="0" smtClean="0"/>
              <a:t> Formularz zostanie utworzony i wyświetlony w widoku układu. W widoku układu można wprowadzać zmiany w projekcie formularza podczas wyświetlania danych. Można na przykład dostosować rozmiar pól tekstowych do danych. </a:t>
            </a:r>
          </a:p>
          <a:p>
            <a:pPr marL="342900" marR="0" indent="-342900" algn="ctr">
              <a:defRPr/>
            </a:pPr>
            <a:endParaRPr lang="pl-PL" sz="1400" dirty="0" smtClean="0"/>
          </a:p>
          <a:p>
            <a:pPr marL="342900" marR="0" indent="-342900" algn="l">
              <a:buFont typeface="Wingdings 2" pitchFamily="18" charset="2"/>
              <a:buAutoNum type="arabicPeriod" startAt="3"/>
              <a:defRPr/>
            </a:pPr>
            <a:r>
              <a:rPr lang="pl-PL" sz="1400" dirty="0" smtClean="0"/>
              <a:t> Aby zacząć pracować nad formularzem, przełączamy</a:t>
            </a:r>
          </a:p>
          <a:p>
            <a:pPr marL="342900" marR="0" indent="-342900" algn="l">
              <a:defRPr/>
            </a:pPr>
            <a:r>
              <a:rPr lang="pl-PL" sz="1400" dirty="0" smtClean="0"/>
              <a:t>         Na karcie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Narzędzia główne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400" dirty="0" smtClean="0"/>
              <a:t>w grupie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Widoki</a:t>
            </a:r>
          </a:p>
          <a:p>
            <a:pPr marL="342900" marR="0" indent="-342900" algn="l">
              <a:defRPr/>
            </a:pPr>
            <a:r>
              <a:rPr lang="pl-PL" sz="1400" b="1" dirty="0" smtClean="0"/>
              <a:t>         </a:t>
            </a:r>
            <a:r>
              <a:rPr lang="pl-PL" sz="1400" dirty="0" smtClean="0"/>
              <a:t>klikamy przycisk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Widok</a:t>
            </a:r>
            <a:r>
              <a:rPr lang="pl-PL" sz="1400" dirty="0" smtClean="0"/>
              <a:t>, </a:t>
            </a:r>
          </a:p>
          <a:p>
            <a:pPr marL="342900" marR="0" indent="-342900" algn="l">
              <a:defRPr/>
            </a:pPr>
            <a:r>
              <a:rPr lang="pl-PL" sz="1400" dirty="0" smtClean="0"/>
              <a:t>         a następnie klikamy pozycję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Widok formularza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 .</a:t>
            </a:r>
          </a:p>
          <a:p>
            <a:pPr marL="342900" marR="0" indent="-342900" algn="l">
              <a:defRPr/>
            </a:pPr>
            <a:endParaRPr lang="pl-PL" sz="1400" dirty="0" smtClean="0"/>
          </a:p>
          <a:p>
            <a:pPr marL="342900" marR="0" indent="-342900" algn="l">
              <a:defRPr/>
            </a:pPr>
            <a:endParaRPr lang="pl-PL" sz="1400" dirty="0" smtClean="0"/>
          </a:p>
        </p:txBody>
      </p:sp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642910" y="6215082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851648" cy="1828800"/>
          </a:xfrm>
        </p:spPr>
        <p:txBody>
          <a:bodyPr/>
          <a:lstStyle/>
          <a:p>
            <a:pPr algn="ctr">
              <a:defRPr/>
            </a:pPr>
            <a:r>
              <a:rPr lang="pl-PL" sz="3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formularza za pomocą Kreatora formularzy</a:t>
            </a:r>
            <a:endParaRPr lang="pl-PL" sz="36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854950" cy="4071938"/>
          </a:xfrm>
        </p:spPr>
        <p:txBody>
          <a:bodyPr/>
          <a:lstStyle/>
          <a:p>
            <a:pPr marR="0" algn="ctr">
              <a:defRPr/>
            </a:pPr>
            <a:r>
              <a:rPr lang="pl-PL" sz="1600" dirty="0" smtClean="0"/>
              <a:t>Na karcie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Tworzenie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600" dirty="0" smtClean="0"/>
              <a:t>programu Access dostępnych jest kilka narzędzi do szybkiego tworzenia formularzy, z których każde umożliwia utworzenie formularza jednym kliknięciem. Jeśli jednak potrzebny jest bardziej precyzyjny sposób wyboru pól formularza, można zamiast nich użyć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Kreatora formularzy. </a:t>
            </a:r>
            <a:r>
              <a:rPr lang="pl-PL" sz="1600" dirty="0" smtClean="0"/>
              <a:t>Umożliwia on między innymi definiowanie grupowania i sortowania danych, a także pozwala stosować pola z wielu tabel i kwerend (pod warunkiem, że pozostają one ze sobą w relacjach).</a:t>
            </a:r>
          </a:p>
          <a:p>
            <a:pPr marR="0" algn="l">
              <a:defRPr/>
            </a:pPr>
            <a:endParaRPr lang="pl-PL" sz="1600" dirty="0" smtClean="0"/>
          </a:p>
          <a:p>
            <a:pPr marR="0" algn="l">
              <a:defRPr/>
            </a:pPr>
            <a:r>
              <a:rPr lang="pl-PL" sz="1600" dirty="0" smtClean="0"/>
              <a:t>1.     Na karcie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Tworzenie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600" dirty="0" smtClean="0"/>
              <a:t>w grupie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Formularze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600" dirty="0" smtClean="0"/>
              <a:t>klikamy przycisk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Więcej formularzy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pl-PL" sz="1600" dirty="0" smtClean="0"/>
              <a:t>a     następnie klikamy polecenie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Kreator formularzy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 . </a:t>
            </a:r>
          </a:p>
          <a:p>
            <a:pPr marR="0" algn="l">
              <a:defRPr/>
            </a:pPr>
            <a:r>
              <a:rPr lang="pl-PL" sz="1600" dirty="0" smtClean="0"/>
              <a:t>2.    Postępujemy zgodnie z instrukcjami na stronach Kreatora formularzy.</a:t>
            </a:r>
          </a:p>
          <a:p>
            <a:pPr marR="0" algn="l">
              <a:defRPr/>
            </a:pPr>
            <a:r>
              <a:rPr lang="pl-PL" sz="1600" dirty="0" smtClean="0"/>
              <a:t>3.    Na ostatniej stronie kreatora klikamy przycisk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Zakończ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R="0" algn="ctr">
              <a:buFont typeface="Wingdings 2" pitchFamily="18" charset="2"/>
              <a:buAutoNum type="arabicPeriod" startAt="3"/>
              <a:defRPr/>
            </a:pPr>
            <a:endParaRPr lang="pl-PL" sz="1600" dirty="0" smtClean="0"/>
          </a:p>
          <a:p>
            <a:pPr marR="0" algn="ctr">
              <a:defRPr/>
            </a:pPr>
            <a:r>
              <a:rPr lang="pl-PL" sz="1600" dirty="0" smtClean="0"/>
              <a:t>W zależności od wybranych opcji użycie Kreatora formularzy może dawać różne wyniki. Dlatego zaleca się wielokrotne uruchamianie kreatora i eksperymentowanie za każdym razem z innymi opcjami do czasu uzyskania pożądanego wyniku.</a:t>
            </a:r>
          </a:p>
          <a:p>
            <a:pPr marR="0" algn="ctr">
              <a:defRPr/>
            </a:pPr>
            <a:endParaRPr lang="pl-PL" sz="1600" dirty="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929586" y="6215082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851648" cy="77153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l-PL" sz="4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formularza z kartami</a:t>
            </a:r>
            <a:endParaRPr lang="pl-PL" sz="44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9459" name="Podtytuł 2"/>
          <p:cNvSpPr>
            <a:spLocks noGrp="1"/>
          </p:cNvSpPr>
          <p:nvPr>
            <p:ph type="subTitle" idx="1"/>
          </p:nvPr>
        </p:nvSpPr>
        <p:spPr>
          <a:xfrm>
            <a:off x="533400" y="1785938"/>
            <a:ext cx="7854950" cy="4857750"/>
          </a:xfrm>
        </p:spPr>
        <p:txBody>
          <a:bodyPr/>
          <a:lstStyle/>
          <a:p>
            <a:pPr marR="0" algn="l"/>
            <a:r>
              <a:rPr lang="pl-PL" sz="1600" smtClean="0"/>
              <a:t>Dodanie kart do formularza może poprawić jego organizację i ułatwić posługiwanie się nim, zwłaszcza gdy formularz zawiera wiele formantów. Umieszczając powiązane formanty na osobnych stronach formantu karta, można zwiększyć czytelność i uprościć pracę z danymi.</a:t>
            </a:r>
          </a:p>
          <a:p>
            <a:pPr marR="0" algn="l"/>
            <a:endParaRPr lang="pl-PL" sz="1600" smtClean="0"/>
          </a:p>
          <a:p>
            <a:pPr marR="0" algn="l"/>
            <a:r>
              <a:rPr lang="pl-PL" sz="1600" smtClean="0"/>
              <a:t>Karty można dodać do formularza za pomocą narzędzia Formant Karta. Każda strona formantu karta pełni rolę kontenera na inne formanty, takie jak pola tekstowe, pola kombi i przyciski poleceń. W poniższych procedurach pokazano, jak dodać formant karta do formularza.</a:t>
            </a:r>
          </a:p>
          <a:p>
            <a:pPr marR="0" algn="ctr"/>
            <a:endParaRPr lang="pl-PL" sz="2000" smtClean="0">
              <a:solidFill>
                <a:srgbClr val="835E01"/>
              </a:solidFill>
            </a:endParaRPr>
          </a:p>
          <a:p>
            <a:pPr marR="0" algn="ctr"/>
            <a:r>
              <a:rPr lang="pl-PL" sz="1600" b="1" smtClean="0">
                <a:solidFill>
                  <a:srgbClr val="835E01"/>
                </a:solidFill>
              </a:rPr>
              <a:t>Dodawanie nowej strony karty</a:t>
            </a:r>
          </a:p>
          <a:p>
            <a:pPr marR="0" algn="ctr"/>
            <a:r>
              <a:rPr lang="pl-PL" sz="1600" smtClean="0"/>
              <a:t>1.Zaznaczamy kartę lub kliknij pusty obszar u góry formantu karta, aby zaznaczyć cały formant.</a:t>
            </a:r>
          </a:p>
          <a:p>
            <a:pPr marR="0" algn="ctr"/>
            <a:r>
              <a:rPr lang="pl-PL" sz="1600" smtClean="0"/>
              <a:t>2.Na karcie </a:t>
            </a:r>
            <a:r>
              <a:rPr lang="pl-PL" sz="1600" b="1" smtClean="0">
                <a:solidFill>
                  <a:srgbClr val="835E01"/>
                </a:solidFill>
              </a:rPr>
              <a:t>Projektowanie</a:t>
            </a:r>
            <a:r>
              <a:rPr lang="pl-PL" sz="1600" smtClean="0"/>
              <a:t> w grupie </a:t>
            </a:r>
            <a:r>
              <a:rPr lang="pl-PL" sz="1600" b="1" smtClean="0">
                <a:solidFill>
                  <a:srgbClr val="835E01"/>
                </a:solidFill>
              </a:rPr>
              <a:t>Formanty</a:t>
            </a:r>
            <a:r>
              <a:rPr lang="pl-PL" sz="1600" smtClean="0"/>
              <a:t> klikamy przycisk </a:t>
            </a:r>
            <a:r>
              <a:rPr lang="pl-PL" sz="1600" b="1" smtClean="0">
                <a:solidFill>
                  <a:srgbClr val="835E01"/>
                </a:solidFill>
              </a:rPr>
              <a:t>Wstaw stronę</a:t>
            </a:r>
            <a:r>
              <a:rPr lang="pl-PL" sz="1600" smtClean="0">
                <a:solidFill>
                  <a:srgbClr val="835E01"/>
                </a:solidFill>
              </a:rPr>
              <a:t> . </a:t>
            </a:r>
          </a:p>
          <a:p>
            <a:pPr marR="0" algn="ctr"/>
            <a:endParaRPr lang="pl-PL" sz="1600" smtClean="0">
              <a:solidFill>
                <a:srgbClr val="835E01"/>
              </a:solidFill>
            </a:endParaRPr>
          </a:p>
          <a:p>
            <a:pPr marR="0" algn="ctr"/>
            <a:r>
              <a:rPr lang="pl-PL" sz="1600" smtClean="0"/>
              <a:t>Ewentualnie można kliknąć prawym przyciskiem myszy formant karta i kliknąć polecenie </a:t>
            </a:r>
            <a:r>
              <a:rPr lang="pl-PL" sz="1600" b="1" smtClean="0">
                <a:solidFill>
                  <a:srgbClr val="835E01"/>
                </a:solidFill>
              </a:rPr>
              <a:t>Wstaw stronę</a:t>
            </a:r>
            <a:r>
              <a:rPr lang="pl-PL" sz="1600" smtClean="0">
                <a:solidFill>
                  <a:srgbClr val="835E01"/>
                </a:solidFill>
              </a:rPr>
              <a:t>.</a:t>
            </a:r>
          </a:p>
          <a:p>
            <a:pPr marR="0" algn="ctr"/>
            <a:endParaRPr lang="pl-PL" sz="1600" smtClean="0"/>
          </a:p>
          <a:p>
            <a:pPr marR="0" algn="ctr"/>
            <a:endParaRPr lang="pl-PL" sz="1600" smtClean="0"/>
          </a:p>
          <a:p>
            <a:pPr marR="0" algn="ctr"/>
            <a:endParaRPr lang="pl-PL" sz="1600" smtClean="0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5286375"/>
            <a:ext cx="3000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8001024" y="6429396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714375"/>
            <a:ext cx="7854950" cy="5857875"/>
          </a:xfrm>
        </p:spPr>
        <p:txBody>
          <a:bodyPr/>
          <a:lstStyle/>
          <a:p>
            <a:pPr marR="0" algn="ctr">
              <a:defRPr/>
            </a:pPr>
            <a:r>
              <a:rPr lang="pl-PL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Dodawanie innych formantów do strony karty</a:t>
            </a:r>
          </a:p>
          <a:p>
            <a:pPr marR="0" algn="ctr">
              <a:defRPr/>
            </a:pPr>
            <a:endParaRPr lang="pl-PL" sz="2000" b="1" dirty="0" smtClean="0">
              <a:solidFill>
                <a:srgbClr val="835E01"/>
              </a:solidFill>
            </a:endParaRPr>
          </a:p>
          <a:p>
            <a:pPr marR="0" algn="ctr">
              <a:defRPr/>
            </a:pPr>
            <a:r>
              <a:rPr lang="pl-PL" sz="1600" dirty="0" smtClean="0"/>
              <a:t>Do stron formantu karta można dodawać inne typy formantów, takie jak obrazy, przyciski poleceń i pola wyboru.</a:t>
            </a:r>
          </a:p>
          <a:p>
            <a:pPr marR="0" algn="ctr">
              <a:defRPr/>
            </a:pPr>
            <a:endParaRPr lang="pl-PL" sz="1400" dirty="0" smtClean="0"/>
          </a:p>
          <a:p>
            <a:pPr marR="0" algn="l">
              <a:defRPr/>
            </a:pPr>
            <a:r>
              <a:rPr lang="pl-PL" sz="1400" dirty="0" smtClean="0"/>
              <a:t>1.Zaznaczamy stronę karty, do której chcesz dodać formant.</a:t>
            </a:r>
          </a:p>
          <a:p>
            <a:pPr marR="0" algn="l">
              <a:defRPr/>
            </a:pPr>
            <a:r>
              <a:rPr lang="pl-PL" sz="1400" dirty="0" smtClean="0"/>
              <a:t>2.Na karcie </a:t>
            </a:r>
            <a:r>
              <a:rPr lang="pl-PL" sz="1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Projektowanie</a:t>
            </a:r>
            <a:r>
              <a:rPr lang="pl-PL" sz="1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400" dirty="0" smtClean="0"/>
              <a:t>w grupie </a:t>
            </a:r>
            <a:r>
              <a:rPr lang="pl-PL" sz="1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Formanty</a:t>
            </a:r>
            <a:r>
              <a:rPr lang="pl-PL" sz="1400" dirty="0" smtClean="0"/>
              <a:t> klikamy narzędzie odpowiadające dodawanemu formantowi.</a:t>
            </a:r>
          </a:p>
          <a:p>
            <a:pPr marR="0" algn="l">
              <a:defRPr/>
            </a:pPr>
            <a:endParaRPr lang="pl-PL" sz="1400" dirty="0" smtClean="0"/>
          </a:p>
          <a:p>
            <a:pPr marR="0" algn="l">
              <a:defRPr/>
            </a:pPr>
            <a:endParaRPr lang="pl-PL" sz="1400" dirty="0" smtClean="0"/>
          </a:p>
          <a:p>
            <a:pPr marR="0" algn="l">
              <a:defRPr/>
            </a:pPr>
            <a:endParaRPr lang="pl-PL" sz="1400" dirty="0" smtClean="0"/>
          </a:p>
          <a:p>
            <a:pPr marR="0" algn="l">
              <a:defRPr/>
            </a:pPr>
            <a:r>
              <a:rPr lang="pl-PL" sz="1400" dirty="0" smtClean="0"/>
              <a:t>3.Przeciągamy wskaźnik na stronę karty. W trakcie przeciągania wskaźnika nad stroną zmieni się ona na czarną, aby wskazać, że formant zostanie dołączony do tej strony. </a:t>
            </a:r>
          </a:p>
          <a:p>
            <a:pPr marR="0" algn="l">
              <a:defRPr/>
            </a:pPr>
            <a:r>
              <a:rPr lang="pl-PL" sz="1400" dirty="0" smtClean="0"/>
              <a:t>4.Klikamy stronę karty w miejscu, w którym chcemy umieścić formant.</a:t>
            </a:r>
          </a:p>
          <a:p>
            <a:pPr marR="0" algn="l">
              <a:defRPr/>
            </a:pPr>
            <a:endParaRPr lang="pl-PL" sz="1400" dirty="0" smtClean="0"/>
          </a:p>
          <a:p>
            <a:pPr marR="0" algn="ctr">
              <a:defRPr/>
            </a:pP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Dodawanie formantu karta do formularza</a:t>
            </a:r>
          </a:p>
          <a:p>
            <a:pPr marR="0" algn="ctr">
              <a:defRPr/>
            </a:pPr>
            <a:endParaRPr lang="pl-PL" sz="1400" b="1" dirty="0" smtClean="0"/>
          </a:p>
          <a:p>
            <a:pPr marR="0" algn="l">
              <a:defRPr/>
            </a:pPr>
            <a:r>
              <a:rPr lang="pl-PL" sz="1400" dirty="0" smtClean="0"/>
              <a:t>1.Na karcie </a:t>
            </a:r>
            <a:r>
              <a:rPr lang="pl-PL" sz="1400" b="1" dirty="0" smtClean="0">
                <a:solidFill>
                  <a:srgbClr val="835E01"/>
                </a:solidFill>
              </a:rPr>
              <a:t>Projektowanie</a:t>
            </a:r>
            <a:r>
              <a:rPr lang="pl-PL" sz="1400" dirty="0" smtClean="0">
                <a:solidFill>
                  <a:srgbClr val="835E01"/>
                </a:solidFill>
              </a:rPr>
              <a:t> </a:t>
            </a:r>
            <a:r>
              <a:rPr lang="pl-PL" sz="1400" dirty="0" smtClean="0"/>
              <a:t>w grupie </a:t>
            </a:r>
            <a:r>
              <a:rPr lang="pl-PL" sz="1400" b="1" dirty="0" smtClean="0">
                <a:solidFill>
                  <a:srgbClr val="835E01"/>
                </a:solidFill>
              </a:rPr>
              <a:t>Formanty</a:t>
            </a:r>
            <a:r>
              <a:rPr lang="pl-PL" sz="1400" dirty="0" smtClean="0">
                <a:solidFill>
                  <a:srgbClr val="835E01"/>
                </a:solidFill>
              </a:rPr>
              <a:t> </a:t>
            </a:r>
            <a:r>
              <a:rPr lang="pl-PL" sz="1400" dirty="0" smtClean="0"/>
              <a:t>klikamy narzędzie </a:t>
            </a:r>
            <a:r>
              <a:rPr lang="pl-PL" sz="1400" b="1" dirty="0" smtClean="0">
                <a:solidFill>
                  <a:srgbClr val="835E01"/>
                </a:solidFill>
              </a:rPr>
              <a:t>Formant Karta</a:t>
            </a:r>
            <a:r>
              <a:rPr lang="pl-PL" sz="1400" dirty="0" smtClean="0">
                <a:solidFill>
                  <a:srgbClr val="835E01"/>
                </a:solidFill>
              </a:rPr>
              <a:t> .</a:t>
            </a:r>
          </a:p>
          <a:p>
            <a:pPr marR="0" algn="l">
              <a:defRPr/>
            </a:pPr>
            <a:r>
              <a:rPr lang="pl-PL" sz="1400" dirty="0" smtClean="0"/>
              <a:t>2.Klikamy w formularzu miejsce, w którym chcesz umieścić formant.</a:t>
            </a:r>
          </a:p>
          <a:p>
            <a:pPr marR="0" algn="l">
              <a:defRPr/>
            </a:pPr>
            <a:endParaRPr lang="pl-PL" sz="1400" dirty="0" smtClean="0"/>
          </a:p>
          <a:p>
            <a:pPr marR="0" algn="ctr">
              <a:defRPr/>
            </a:pPr>
            <a:r>
              <a:rPr lang="pl-PL" sz="1400" dirty="0" smtClean="0"/>
              <a:t>Na formularzu zostanie umieszczony formant karta.</a:t>
            </a:r>
          </a:p>
          <a:p>
            <a:pPr marR="0" algn="ctr">
              <a:defRPr/>
            </a:pPr>
            <a:endParaRPr lang="pl-PL" sz="2400" dirty="0" smtClean="0">
              <a:solidFill>
                <a:srgbClr val="835E01"/>
              </a:solidFill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928934"/>
            <a:ext cx="321471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5357813"/>
            <a:ext cx="28575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4" action="ppaction://hlinksldjump"/>
          </p:cNvPr>
          <p:cNvSpPr/>
          <p:nvPr/>
        </p:nvSpPr>
        <p:spPr>
          <a:xfrm>
            <a:off x="7929586" y="6286520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2500306"/>
            <a:ext cx="7772400" cy="1362456"/>
          </a:xfrm>
        </p:spPr>
        <p:txBody>
          <a:bodyPr/>
          <a:lstStyle/>
          <a:p>
            <a:pPr algn="ctr">
              <a:defRPr/>
            </a:pPr>
            <a:r>
              <a:rPr lang="pl-PL" sz="9600" smtClean="0">
                <a:solidFill>
                  <a:schemeClr val="accent2">
                    <a:lumMod val="75000"/>
                  </a:schemeClr>
                </a:solidFill>
                <a:latin typeface="Gloucester MT Extra Condensed"/>
              </a:rPr>
              <a:t>KONIEC</a:t>
            </a:r>
            <a:endParaRPr lang="pl-PL" sz="9600">
              <a:solidFill>
                <a:schemeClr val="accent2">
                  <a:lumMod val="75000"/>
                </a:schemeClr>
              </a:solidFill>
              <a:latin typeface="Gloucester MT Extra Condensed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0063" y="5929313"/>
            <a:ext cx="2143125" cy="571500"/>
          </a:xfrm>
        </p:spPr>
        <p:txBody>
          <a:bodyPr/>
          <a:lstStyle/>
          <a:p>
            <a:pPr>
              <a:defRPr/>
            </a:pP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Gloucester MT Extra Condensed"/>
                <a:hlinkClick r:id="rId2" action="ppaction://hlinksldjump"/>
              </a:rPr>
              <a:t>Strona Główna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Gloucester MT Extra Condensed"/>
            </a:endParaRPr>
          </a:p>
        </p:txBody>
      </p:sp>
    </p:spTree>
  </p:cSld>
  <p:clrMapOvr>
    <a:masterClrMapping/>
  </p:clrMapOvr>
  <p:transition spd="slow" advClick="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fo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429000"/>
            <a:ext cx="3228975" cy="3190875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7772400" cy="678952"/>
          </a:xfrm>
        </p:spPr>
        <p:txBody>
          <a:bodyPr/>
          <a:lstStyle/>
          <a:p>
            <a:pPr algn="ctr">
              <a:defRPr/>
            </a:pPr>
            <a:r>
              <a:rPr lang="pl-PL" sz="480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loucester MT Extra Condensed"/>
              </a:rPr>
              <a:t>Formularze</a:t>
            </a:r>
            <a:endParaRPr lang="pl-PL" sz="480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loucester MT Extra Condensed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57188" y="1428750"/>
            <a:ext cx="8501062" cy="5214938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Za pomocą formularza można łatwo wyświetlać, wprowadzać i zmieniać dane w jednym wierszu naraz. Można też używać go do wykonywania innych akcji, na przykład do wysyłania danych do innych aplikacji. Formularze zazwyczaj zawierają formanty połączone z polami w tabelach. Po otwarciu formularza program Access pobiera dane z jednej lub większej liczby tych tabel, a następnie wyświetla dane w układzie wybranym podczas tworzenia formularza. Formularz można utworzyć za 			             pomocą jednego z poleceń w grupie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Formularze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na Wstążce 			             lub Kreatora formularzy, a także zaprojektować go 				             samodzielnie w widoku projektu.</a:t>
            </a:r>
          </a:p>
          <a:p>
            <a:pPr>
              <a:defRPr/>
            </a:pPr>
            <a:r>
              <a:rPr lang="pl-PL" sz="1600" dirty="0" smtClean="0"/>
              <a:t> 			 	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1.</a:t>
            </a:r>
            <a:r>
              <a:rPr lang="pl-PL" sz="1300" dirty="0" smtClean="0">
                <a:cs typeface="Times New Roman" pitchFamily="18" charset="0"/>
              </a:rPr>
              <a:t>W tabeli jest wyświetlanych jednocześnie wiele rekordów, ale w 				 celu przejrzenia określonego rekordu może być konieczne 					przewinięcie tabeli w poziomie. Podczas przeglądania tabeli nie 					można także aktualizować danych w wielu tabelach jednocześnie.</a:t>
            </a:r>
          </a:p>
          <a:p>
            <a:pPr>
              <a:defRPr/>
            </a:pPr>
            <a:r>
              <a:rPr lang="pl-PL" sz="1300" dirty="0" smtClean="0">
                <a:cs typeface="Times New Roman" pitchFamily="18" charset="0"/>
              </a:rPr>
              <a:t> 				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2.</a:t>
            </a:r>
            <a:r>
              <a:rPr lang="pl-PL" sz="1300" dirty="0" smtClean="0">
                <a:cs typeface="Times New Roman" pitchFamily="18" charset="0"/>
              </a:rPr>
              <a:t>Formularz przedstawia pojedyncze rekordy i mogą w nim być 					wyświetlane pola pochodzące z więcej niż jednej tabeli. Można w 				nim także wyświetlać obrazy i inne obiekty.</a:t>
            </a:r>
          </a:p>
          <a:p>
            <a:pPr>
              <a:defRPr/>
            </a:pPr>
            <a:r>
              <a:rPr lang="pl-PL" sz="1300" dirty="0" smtClean="0">
                <a:cs typeface="Times New Roman" pitchFamily="18" charset="0"/>
              </a:rPr>
              <a:t> 				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3.</a:t>
            </a:r>
            <a:r>
              <a:rPr lang="pl-PL" sz="1300" dirty="0" smtClean="0">
                <a:cs typeface="Times New Roman" pitchFamily="18" charset="0"/>
              </a:rPr>
              <a:t>Formularz może zawierać przycisk służący do drukowania raportu, 				otwierania innych obiektów lub do automatyzowania zadań w inny 				sposób.</a:t>
            </a:r>
          </a:p>
          <a:p>
            <a:pPr>
              <a:lnSpc>
                <a:spcPct val="150000"/>
              </a:lnSpc>
              <a:defRPr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8001024" y="6429396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1571612"/>
            <a:ext cx="7772400" cy="492922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2" action="ppaction://hlinksldjump"/>
              </a:rPr>
              <a:t>Tworzenie formularza za pomocą narzędzia Pusty formularz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3" action="ppaction://hlinksldjump"/>
              </a:rPr>
              <a:t>Tworzenie formularza za pomocą narzędzia Formularz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  <a:t> Tworzenie formularza zawierającego </a:t>
            </a:r>
            <a:r>
              <a:rPr lang="pl-PL" sz="200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  <a:t>podformularz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  <a:t> </a:t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  <a:t>(formularz </a:t>
            </a:r>
            <a:r>
              <a:rPr lang="pl-PL" sz="200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  <a:t>jeden-do-wielu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4" action="ppaction://hlinksldjump"/>
              </a:rPr>
              <a:t>)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5" action="ppaction://hlinksldjump"/>
              </a:rPr>
              <a:t>Tworzenie formularza dzielonego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6" action="ppaction://hlinksldjump"/>
              </a:rPr>
              <a:t>Tworzenie formularza za pomocą narzędzia Wiele elementów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7" action="ppaction://hlinksldjump"/>
              </a:rPr>
              <a:t>Tworzenie formularza za pomocą Kreatora formularzy</a:t>
            </a: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hlinkClick r:id="rId8" action="ppaction://hlinksldjump"/>
              </a:rPr>
              <a:t>Tworzenie formularza z kartami</a:t>
            </a:r>
            <a:r>
              <a:rPr lang="pl-PL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r>
              <a:rPr lang="pl-PL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endParaRPr lang="pl-PL" sz="200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7" name="Obraz 6" descr="microsoft_access_2007_training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8994244">
            <a:off x="6182361" y="4885632"/>
            <a:ext cx="3310517" cy="184672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 spd="slow" advClick="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ZA10168908104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1857364"/>
            <a:ext cx="2071702" cy="3286148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6" name="Obraz 5" descr="5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5786454"/>
            <a:ext cx="3162300" cy="828675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5" name="Obraz 4" descr="4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429132"/>
            <a:ext cx="2533650" cy="685799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72400" cy="964704"/>
          </a:xfrm>
        </p:spPr>
        <p:txBody>
          <a:bodyPr/>
          <a:lstStyle/>
          <a:p>
            <a:pPr algn="ctr">
              <a:defRPr/>
            </a:pPr>
            <a:r>
              <a:rPr lang="pl-PL" sz="28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loucester MT Extra Condensed"/>
              </a:rPr>
              <a:t>Tworzenie formularza za pomocą narzędzia Pusty formularz</a:t>
            </a:r>
            <a:endParaRPr lang="pl-PL" sz="2800">
              <a:solidFill>
                <a:schemeClr val="accent4">
                  <a:lumMod val="40000"/>
                  <a:lumOff val="60000"/>
                </a:schemeClr>
              </a:solidFill>
              <a:latin typeface="Gloucester MT Extra Condensed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57188" y="1714500"/>
            <a:ext cx="8358187" cy="471487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1.Na karcie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Tworzenie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 w grupie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Formularze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 kliknij przycisk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Pusty formularz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Spowoduje to otwarcie pustego formularza w widoku układu i wyświetlenie okienka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Lista pól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/>
              <a:t>2.W okienku zadań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</a:rPr>
              <a:t>Lista pól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300" dirty="0" smtClean="0"/>
              <a:t>rozwiń tabele zawierające pola, które mają się znaleźć 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/>
              <a:t>na formularzu. 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/>
              <a:t>3.Aby dodać pole do formularza, kliknij je dwukrotnie lub przeciągnij na formularz. 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/>
              <a:t>Aby dodać wiele pól jednocześnie, klikaj pola, które chcesz dodać, i przeciągaj je 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/>
              <a:t>na formularz, przytrzymując naciśnięty klawisz CTRL. 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4.Na karcie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Formatowanie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dodaj do formularza logo, tytuł, numery stron lub 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		                      datę i godzinę, używając narzędzi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			 z grupy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Formanty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5.Jeśli trzeba dodać do formularza formanty z bogatszego zbioru, przełącz się na widok projektu, klikając prawym przyciskiem myszy formularz i klikając polecenie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Widok projektu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Teraz można będzie korzystać z narzędzi w grupie 				             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Formanty</a:t>
            </a:r>
            <a:r>
              <a:rPr lang="pl-PL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na karcie </a:t>
            </a:r>
            <a:r>
              <a:rPr lang="pl-PL" sz="1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Projektowanie. </a:t>
            </a:r>
            <a:r>
              <a:rPr lang="pl-PL" sz="1300" dirty="0" smtClean="0"/>
              <a:t>Aby dodać formant, kliknij 				               odpowiadające mu narzędzie, a następnie kliknij formularz w 				              miejscu, w którym chcesz umieścić formant.</a:t>
            </a:r>
            <a:endParaRPr lang="pl-PL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trzałka w prawo 6">
            <a:hlinkClick r:id="rId5" action="ppaction://hlinksldjump"/>
          </p:cNvPr>
          <p:cNvSpPr/>
          <p:nvPr/>
        </p:nvSpPr>
        <p:spPr>
          <a:xfrm>
            <a:off x="8001024" y="6429396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7772400" cy="964704"/>
          </a:xfrm>
        </p:spPr>
        <p:txBody>
          <a:bodyPr/>
          <a:lstStyle/>
          <a:p>
            <a:pPr algn="ctr">
              <a:defRPr/>
            </a:pPr>
            <a:r>
              <a:rPr lang="pl-PL" sz="28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loucester MT Extra Condensed"/>
              </a:rPr>
              <a:t>Tworzenie formularza za pomocą narzędzia Formularz</a:t>
            </a:r>
            <a:endParaRPr lang="pl-PL" sz="2800">
              <a:solidFill>
                <a:schemeClr val="accent4">
                  <a:lumMod val="40000"/>
                  <a:lumOff val="60000"/>
                </a:schemeClr>
              </a:solidFill>
              <a:latin typeface="Gloucester MT Extra Condensed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57188" y="1785938"/>
            <a:ext cx="8429625" cy="4786312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Za pomocą narzędzia Formularz można szybko utworzyć formularz jednoelementowy. Ten typ formularza służy do wyświetlania informacji o pojedynczych rekordach.</a:t>
            </a:r>
          </a:p>
          <a:p>
            <a:pPr>
              <a:lnSpc>
                <a:spcPct val="150000"/>
              </a:lnSpc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Formularz przedstawia informacje z jednego rekordu.</a:t>
            </a:r>
          </a:p>
          <a:p>
            <a:pPr>
              <a:lnSpc>
                <a:spcPct val="150000"/>
              </a:lnSpc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 niektórych przypadkach dodawany jest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podarkusz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danych do wyświetlania powiązanych informacji. </a:t>
            </a:r>
          </a:p>
          <a:p>
            <a:pPr>
              <a:lnSpc>
                <a:spcPct val="150000"/>
              </a:lnSpc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Gdy korzysta się z narzędzia Formularz, do formularza są dodawane wszystkie pola z bazowego źródła danych. Można zacząć używać nowego formularza od razu albo zmodyfikować go w widoku układu lub w widoku projektu, aby bardziej odpowiadał potrzebom użytkownika.</a:t>
            </a:r>
          </a:p>
          <a:p>
            <a:pPr>
              <a:lnSpc>
                <a:spcPct val="150000"/>
              </a:lnSpc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az 6" descr="jjjj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643182"/>
            <a:ext cx="3714776" cy="2500330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8" name="Strzałka w prawo 7">
            <a:hlinkClick r:id="rId3" action="ppaction://hlinksldjump"/>
          </p:cNvPr>
          <p:cNvSpPr/>
          <p:nvPr/>
        </p:nvSpPr>
        <p:spPr>
          <a:xfrm>
            <a:off x="7500958" y="6143644"/>
            <a:ext cx="835532" cy="357190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851648" cy="1257296"/>
          </a:xfrm>
        </p:spPr>
        <p:txBody>
          <a:bodyPr/>
          <a:lstStyle/>
          <a:p>
            <a:pPr algn="ctr">
              <a:defRPr/>
            </a:pPr>
            <a:r>
              <a:rPr lang="pl-PL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loucester MT Extra Condensed"/>
              </a:rPr>
              <a:t>Tworzenie formularza zawierającego </a:t>
            </a:r>
            <a:r>
              <a:rPr lang="pl-PL" sz="2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loucester MT Extra Condensed"/>
              </a:rPr>
              <a:t>podformularz</a:t>
            </a:r>
            <a:r>
              <a:rPr lang="pl-PL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loucester MT Extra Condensed"/>
              </a:rPr>
              <a:t> (formularz </a:t>
            </a:r>
            <a:r>
              <a:rPr lang="pl-PL" sz="2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loucester MT Extra Condensed"/>
              </a:rPr>
              <a:t>jeden-do-wielu</a:t>
            </a:r>
            <a:r>
              <a:rPr lang="pl-PL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loucester MT Extra Condensed"/>
              </a:rPr>
              <a:t>)</a:t>
            </a:r>
            <a:endParaRPr lang="pl-PL" sz="2800" dirty="0">
              <a:solidFill>
                <a:schemeClr val="accent4">
                  <a:lumMod val="40000"/>
                  <a:lumOff val="60000"/>
                </a:schemeClr>
              </a:solidFill>
              <a:latin typeface="Gloucester MT Extra Condensed"/>
            </a:endParaRPr>
          </a:p>
        </p:txBody>
      </p:sp>
      <p:sp>
        <p:nvSpPr>
          <p:cNvPr id="8195" name="Podtytuł 2"/>
          <p:cNvSpPr>
            <a:spLocks noGrp="1"/>
          </p:cNvSpPr>
          <p:nvPr>
            <p:ph type="subTitle" idx="1"/>
          </p:nvPr>
        </p:nvSpPr>
        <p:spPr>
          <a:xfrm>
            <a:off x="285750" y="2000250"/>
            <a:ext cx="7854950" cy="4643438"/>
          </a:xfrm>
        </p:spPr>
        <p:txBody>
          <a:bodyPr/>
          <a:lstStyle/>
          <a:p>
            <a:pPr marR="0" algn="ctr"/>
            <a:r>
              <a:rPr lang="pl-PL" sz="1600" smtClean="0"/>
              <a:t>Podformularz to formularz wstawiony do innego formularza.</a:t>
            </a:r>
          </a:p>
          <a:p>
            <a:pPr marR="0" algn="ctr"/>
            <a:r>
              <a:rPr lang="pl-PL" sz="1600" smtClean="0"/>
              <a:t> Formularz podstawowy jest nazywany formularzem głównym, natomiast formularz umieszczony wewnątrz niego jest nazywany podformularzem. Połączenie formularza i podformularza jest niekiedy określane jako formularz hierarchiczny, formularz  główny/szczegółowy lub formularz nadrzędny/podrzędny. Podformularze są szczególnie wydajne, gdy zachodzi potrzeba  przedstawienia danych pochodzących z tabel lub kwerend,  które zawierają relacje jeden-do-wielu (relacja jeden-do-wielu:  </a:t>
            </a:r>
          </a:p>
          <a:p>
            <a:pPr marR="0" algn="ctr"/>
            <a:endParaRPr lang="pl-PL" sz="1600" smtClean="0"/>
          </a:p>
          <a:p>
            <a:pPr marR="0" algn="ctr"/>
            <a:r>
              <a:rPr lang="pl-PL" sz="1600" smtClean="0"/>
              <a:t>     	Skojarzenie między dwiema tabelami, w którym wartość klucza podstawowego każdego rekordu w tabeli podstawowej odpowiada wartości w pasującym polu lub polach wielu rekordów w powiązanej tabeli.). Można na przykład utworzyć formularz zawierający podformularz w celu przedstawienia danych z tabeli Kategorie i tabeli Produkty. Dane w tabeli Kategorie to strona „jeden” relacji. Dane w tabeli Produkty to strona „wiele” relacji — z każdą kategorią może być związanych wiele produktów.</a:t>
            </a:r>
          </a:p>
          <a:p>
            <a:pPr marR="0" algn="l"/>
            <a:endParaRPr lang="pl-PL" sz="140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8001024" y="6143644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71546"/>
            <a:ext cx="2676535" cy="2128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9219" name="Podtytuł 2"/>
          <p:cNvSpPr>
            <a:spLocks noGrp="1"/>
          </p:cNvSpPr>
          <p:nvPr>
            <p:ph type="subTitle" idx="1"/>
          </p:nvPr>
        </p:nvSpPr>
        <p:spPr>
          <a:xfrm>
            <a:off x="500063" y="1285875"/>
            <a:ext cx="7854950" cy="5572125"/>
          </a:xfrm>
        </p:spPr>
        <p:txBody>
          <a:bodyPr/>
          <a:lstStyle/>
          <a:p>
            <a:pPr marR="0" algn="ctr">
              <a:defRPr/>
            </a:pPr>
            <a:r>
              <a:rPr lang="pl-PL" sz="1400" dirty="0" smtClean="0"/>
              <a:t>      			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pl-PL" sz="1600" dirty="0" smtClean="0"/>
              <a:t>Formularz główny zawiera dane ze strony</a:t>
            </a:r>
          </a:p>
          <a:p>
            <a:pPr marR="0" algn="ctr">
              <a:defRPr/>
            </a:pPr>
            <a:r>
              <a:rPr lang="pl-PL" sz="1600" dirty="0" smtClean="0"/>
              <a:t>                                                   „jeden” tej relacji.</a:t>
            </a:r>
          </a:p>
          <a:p>
            <a:pPr marR="0" algn="ctr">
              <a:defRPr/>
            </a:pPr>
            <a:endParaRPr lang="pl-PL" sz="1600" dirty="0" smtClean="0"/>
          </a:p>
          <a:p>
            <a:pPr marR="0" algn="ctr">
              <a:defRPr/>
            </a:pPr>
            <a:r>
              <a:rPr lang="pl-PL" sz="1600" dirty="0" smtClean="0"/>
              <a:t>	                              </a:t>
            </a:r>
            <a:r>
              <a:rPr lang="pl-PL" sz="1600" dirty="0" smtClean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pl-PL" sz="1600" dirty="0" smtClean="0"/>
              <a:t>Podformularz zawiera dane ze strony</a:t>
            </a:r>
          </a:p>
          <a:p>
            <a:pPr marR="0" algn="ctr">
              <a:defRPr/>
            </a:pPr>
            <a:r>
              <a:rPr lang="pl-PL" sz="1600" dirty="0" smtClean="0"/>
              <a:t>                                                  „wiele” tej relacji.</a:t>
            </a:r>
          </a:p>
          <a:p>
            <a:pPr marR="0">
              <a:defRPr/>
            </a:pPr>
            <a:endParaRPr lang="pl-PL" sz="1400" dirty="0" smtClean="0"/>
          </a:p>
          <a:p>
            <a:pPr marR="0">
              <a:defRPr/>
            </a:pPr>
            <a:endParaRPr lang="pl-PL" sz="1400" dirty="0" smtClean="0"/>
          </a:p>
          <a:p>
            <a:pPr marR="0">
              <a:defRPr/>
            </a:pPr>
            <a:endParaRPr lang="pl-PL" sz="1400" dirty="0" smtClean="0"/>
          </a:p>
          <a:p>
            <a:pPr marR="0">
              <a:defRPr/>
            </a:pPr>
            <a:endParaRPr lang="pl-PL" sz="1400" dirty="0" smtClean="0"/>
          </a:p>
          <a:p>
            <a:pPr marR="0" algn="ctr">
              <a:defRPr/>
            </a:pPr>
            <a:r>
              <a:rPr lang="pl-PL" sz="1800" dirty="0" err="1" smtClean="0"/>
              <a:t>Podformularz</a:t>
            </a:r>
            <a:r>
              <a:rPr lang="pl-PL" sz="1800" dirty="0" smtClean="0"/>
              <a:t> i formularz w formularzu tego rodzaju są połączone, dzięki czemu w </a:t>
            </a:r>
            <a:r>
              <a:rPr lang="pl-PL" sz="1800" dirty="0" err="1" smtClean="0"/>
              <a:t>podformularzu</a:t>
            </a:r>
            <a:r>
              <a:rPr lang="pl-PL" sz="1800" dirty="0" smtClean="0"/>
              <a:t> są wyświetlane tylko rekordy związane z bieżącym rekordem formularza głównego. Jeśli na przykład w formularzu głównym jest wyświetlana kategoria Napoje, w </a:t>
            </a:r>
            <a:r>
              <a:rPr lang="pl-PL" sz="1800" dirty="0" err="1" smtClean="0"/>
              <a:t>podformularzu</a:t>
            </a:r>
            <a:r>
              <a:rPr lang="pl-PL" sz="1800" dirty="0" smtClean="0"/>
              <a:t> są uwzględniane tylko produkty należące do tej kategorii. Jeśli formularz nie byłby połączony z </a:t>
            </a:r>
            <a:r>
              <a:rPr lang="pl-PL" sz="1800" dirty="0" err="1" smtClean="0"/>
              <a:t>podformularzem</a:t>
            </a:r>
            <a:r>
              <a:rPr lang="pl-PL" sz="1800" dirty="0" smtClean="0"/>
              <a:t>, w </a:t>
            </a:r>
            <a:r>
              <a:rPr lang="pl-PL" sz="1800" dirty="0" err="1" smtClean="0"/>
              <a:t>podformularzu</a:t>
            </a:r>
            <a:r>
              <a:rPr lang="pl-PL" sz="1800" dirty="0" smtClean="0"/>
              <a:t> zostałyby wyświetlone wszystkie produkty, nie tylko kategoria Napoje.</a:t>
            </a:r>
          </a:p>
        </p:txBody>
      </p:sp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8001024" y="6215082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1828800"/>
          </a:xfrm>
        </p:spPr>
        <p:txBody>
          <a:bodyPr/>
          <a:lstStyle/>
          <a:p>
            <a:pPr algn="ctr">
              <a:defRPr/>
            </a:pPr>
            <a:r>
              <a:rPr lang="pl-PL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</a:t>
            </a:r>
            <a:r>
              <a:rPr lang="pl-PL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podformularza</a:t>
            </a:r>
            <a:r>
              <a:rPr lang="pl-PL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 przez przeciągnięcie jednego formularza na inny</a:t>
            </a:r>
            <a: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/>
            </a:r>
            <a:b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endParaRPr lang="pl-PL" sz="2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43" name="Podtytuł 2"/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7854950" cy="4572000"/>
          </a:xfrm>
        </p:spPr>
        <p:txBody>
          <a:bodyPr/>
          <a:lstStyle/>
          <a:p>
            <a:pPr marR="0" algn="l">
              <a:defRPr/>
            </a:pPr>
            <a:r>
              <a:rPr lang="pl-PL" sz="1200" dirty="0" smtClean="0"/>
              <a:t>Ta procedura pozwala użyć istniejącego formularza jako </a:t>
            </a:r>
            <a:r>
              <a:rPr lang="pl-PL" sz="1200" dirty="0" err="1" smtClean="0"/>
              <a:t>podformularza</a:t>
            </a:r>
            <a:r>
              <a:rPr lang="pl-PL" sz="1200" dirty="0" smtClean="0"/>
              <a:t> dla innego istniejącego formularza.</a:t>
            </a:r>
          </a:p>
          <a:p>
            <a:pPr marR="0" algn="l">
              <a:defRPr/>
            </a:pPr>
            <a:r>
              <a:rPr lang="pl-PL" sz="1200" dirty="0" smtClean="0"/>
              <a:t>W widoku projektu otwórz formularz, który ma być formularzem głównym.</a:t>
            </a:r>
          </a:p>
          <a:p>
            <a:pPr marR="0" algn="l">
              <a:defRPr/>
            </a:pPr>
            <a:r>
              <a:rPr lang="pl-PL" sz="1200" dirty="0" smtClean="0"/>
              <a:t>Jeśli na karcie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Projektowanie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200" dirty="0" smtClean="0"/>
              <a:t>w grupie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Formanty</a:t>
            </a:r>
            <a:r>
              <a:rPr lang="pl-PL" sz="1200" dirty="0" smtClean="0"/>
              <a:t> nie jest zaznaczone narzędzie</a:t>
            </a:r>
          </a:p>
          <a:p>
            <a:pPr marR="0" algn="l">
              <a:defRPr/>
            </a:pPr>
            <a:r>
              <a:rPr lang="pl-PL" sz="1200" dirty="0" smtClean="0"/>
              <a:t>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Użyj kreatorów formantów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pl-PL" sz="1200" dirty="0" smtClean="0"/>
              <a:t>klikamy narzędzie, aby je zaznaczyć.</a:t>
            </a:r>
          </a:p>
          <a:p>
            <a:pPr marR="0" algn="l">
              <a:defRPr/>
            </a:pPr>
            <a:endParaRPr lang="pl-PL" sz="1200" dirty="0" smtClean="0"/>
          </a:p>
          <a:p>
            <a:pPr marR="0" algn="l">
              <a:defRPr/>
            </a:pPr>
            <a:r>
              <a:rPr lang="pl-PL" sz="1200" dirty="0" smtClean="0"/>
              <a:t>Przeciągamy formularz z okienka nawigacji na formularz główny.</a:t>
            </a:r>
          </a:p>
          <a:p>
            <a:pPr marR="0" algn="l">
              <a:defRPr/>
            </a:pPr>
            <a:r>
              <a:rPr lang="pl-PL" sz="1200" dirty="0" smtClean="0"/>
              <a:t>Program Access doda formant </a:t>
            </a:r>
            <a:r>
              <a:rPr lang="pl-PL" sz="1200" dirty="0" err="1" smtClean="0"/>
              <a:t>podformularza</a:t>
            </a:r>
            <a:r>
              <a:rPr lang="pl-PL" sz="1200" dirty="0" smtClean="0"/>
              <a:t> do formularza głównego i powiąże formant z formularzem przeciągniętym z okienka nawigacji. Na podstawie relacji zdefiniowanych w bazie danych program Access spróbuje również połączyć </a:t>
            </a:r>
            <a:r>
              <a:rPr lang="pl-PL" sz="1200" dirty="0" err="1" smtClean="0"/>
              <a:t>podformularz</a:t>
            </a:r>
            <a:r>
              <a:rPr lang="pl-PL" sz="1200" dirty="0" smtClean="0"/>
              <a:t> z formularzem głównym. Jeśli program Access nie potrafi określić, jak połączyć </a:t>
            </a:r>
            <a:r>
              <a:rPr lang="pl-PL" sz="1200" dirty="0" err="1" smtClean="0"/>
              <a:t>podformularz</a:t>
            </a:r>
            <a:r>
              <a:rPr lang="pl-PL" sz="1200" dirty="0" smtClean="0"/>
              <a:t> z formularzem głównym, właściwości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Podrzędne pola łączące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Nadrzędne pola łączące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200" dirty="0" smtClean="0"/>
              <a:t>formantu </a:t>
            </a:r>
            <a:r>
              <a:rPr lang="pl-PL" sz="1200" dirty="0" err="1" smtClean="0"/>
              <a:t>podformularza</a:t>
            </a:r>
            <a:r>
              <a:rPr lang="pl-PL" sz="1200" dirty="0" smtClean="0"/>
              <a:t> pozostają puste i należy je skonfigurować ręcznie w następujący sposób:</a:t>
            </a:r>
          </a:p>
          <a:p>
            <a:pPr marR="0" algn="l">
              <a:defRPr/>
            </a:pPr>
            <a:r>
              <a:rPr lang="pl-PL" sz="1200" dirty="0" smtClean="0"/>
              <a:t>Klikamy formularz główny prawym przyciskiem myszy w okienku nawigacji, a następnie klikamy polecenie</a:t>
            </a:r>
          </a:p>
          <a:p>
            <a:pPr marR="0" algn="l">
              <a:defRPr/>
            </a:pPr>
            <a:r>
              <a:rPr lang="pl-PL" sz="1200" dirty="0" smtClean="0"/>
              <a:t>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Widok projektu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 .</a:t>
            </a:r>
          </a:p>
          <a:p>
            <a:pPr marR="0" algn="l">
              <a:defRPr/>
            </a:pPr>
            <a:endParaRPr lang="pl-PL" sz="1200" dirty="0" smtClean="0"/>
          </a:p>
          <a:p>
            <a:pPr marR="0" algn="l">
              <a:defRPr/>
            </a:pPr>
            <a:r>
              <a:rPr lang="pl-PL" sz="1200" dirty="0" smtClean="0"/>
              <a:t>Klikamy formant </a:t>
            </a:r>
            <a:r>
              <a:rPr lang="pl-PL" sz="1200" dirty="0" err="1" smtClean="0"/>
              <a:t>podformularza</a:t>
            </a:r>
            <a:r>
              <a:rPr lang="pl-PL" sz="1200" dirty="0" smtClean="0"/>
              <a:t>, aby go zaznaczyć.</a:t>
            </a:r>
          </a:p>
          <a:p>
            <a:pPr marR="0" algn="l">
              <a:defRPr/>
            </a:pPr>
            <a:r>
              <a:rPr lang="pl-PL" sz="1200" dirty="0" smtClean="0"/>
              <a:t>Jeśli arkusz właściwości nie jest jeszcze wyświetlany, naciskamy klawisz F4, aby go wyświetlić.</a:t>
            </a:r>
          </a:p>
          <a:p>
            <a:pPr marR="0" algn="l">
              <a:defRPr/>
            </a:pPr>
            <a:r>
              <a:rPr lang="pl-PL" sz="1200" dirty="0" smtClean="0"/>
              <a:t>Na karcie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Dane</a:t>
            </a:r>
            <a:r>
              <a:rPr lang="pl-PL" sz="1200" dirty="0" smtClean="0"/>
              <a:t> arkusza właściwości klikamy przycisk          obok pola właściwości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Podrzędne pola łączące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pl-PL" sz="1200" dirty="0" smtClean="0"/>
              <a:t>Zostanie wyświetlone okno dialogowe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Pola łączące </a:t>
            </a:r>
            <a:r>
              <a:rPr lang="pl-PL" sz="1200" b="1" dirty="0" err="1" smtClean="0">
                <a:solidFill>
                  <a:schemeClr val="accent2">
                    <a:lumMod val="75000"/>
                  </a:schemeClr>
                </a:solidFill>
              </a:rPr>
              <a:t>podformularza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R="0" algn="l">
              <a:defRPr/>
            </a:pPr>
            <a:r>
              <a:rPr lang="pl-PL" sz="1200" dirty="0" smtClean="0"/>
              <a:t>Z list rozwijanych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Pola główne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Pola podrzędne</a:t>
            </a: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200" dirty="0" smtClean="0"/>
              <a:t>wybieramy pola, którymi chcemy połączyć formularze. Jeśli nie mamy pewności, których pól użyć, klikamy przycisk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Sugeruj</a:t>
            </a:r>
            <a:r>
              <a:rPr lang="pl-PL" sz="1200" dirty="0" smtClean="0"/>
              <a:t>, aby program Access spróbował określić pola łączące. Po zakończeniu klikamy przycisk </a:t>
            </a:r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OK</a:t>
            </a:r>
            <a:r>
              <a:rPr lang="pl-PL" sz="1200" dirty="0" smtClean="0"/>
              <a:t>. Jeśli pole, którego chcemy użyć do połączenia formularzy, nie jest wyświetlone, może być przydatne edytowanie źródła rekordów formularza głównego lub formularza podrzędnego w celu upewnienia się, że znajduje się w nim pole łączące. Jeśli na przykład formularz jest oparty na kwerendzie, upewniamy się, że pole łączące znajduje się w wynikach kwerendy.</a:t>
            </a:r>
          </a:p>
          <a:p>
            <a:pPr marR="0" algn="l">
              <a:defRPr/>
            </a:pPr>
            <a:endParaRPr lang="pl-PL" sz="1200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1928813"/>
            <a:ext cx="3571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4071938"/>
            <a:ext cx="3571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4929188"/>
            <a:ext cx="2000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trzałka w prawo 6">
            <a:hlinkClick r:id="rId5" action="ppaction://hlinksldjump"/>
          </p:cNvPr>
          <p:cNvSpPr/>
          <p:nvPr/>
        </p:nvSpPr>
        <p:spPr>
          <a:xfrm>
            <a:off x="8001024" y="6429396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1142984"/>
            <a:ext cx="7851648" cy="77153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l-PL" sz="27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Tworzenie formularza zawierającego dwa </a:t>
            </a:r>
            <a:r>
              <a:rPr lang="pl-PL" sz="27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podformularze</a:t>
            </a:r>
            <a: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/>
            </a:r>
            <a:br>
              <a:rPr lang="pl-PL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</a:br>
            <a:endParaRPr lang="pl-PL" sz="28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1267" name="Podtytuł 2"/>
          <p:cNvSpPr>
            <a:spLocks noGrp="1"/>
          </p:cNvSpPr>
          <p:nvPr>
            <p:ph type="subTitle" idx="1"/>
          </p:nvPr>
        </p:nvSpPr>
        <p:spPr>
          <a:xfrm>
            <a:off x="500063" y="1643063"/>
            <a:ext cx="7854950" cy="4786312"/>
          </a:xfrm>
        </p:spPr>
        <p:txBody>
          <a:bodyPr/>
          <a:lstStyle/>
          <a:p>
            <a:pPr marR="0" algn="l">
              <a:defRPr/>
            </a:pPr>
            <a:r>
              <a:rPr lang="pl-PL" sz="1400" dirty="0" smtClean="0"/>
              <a:t>Na karcie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Tworzenie</a:t>
            </a:r>
            <a:r>
              <a:rPr lang="pl-PL" sz="1400" dirty="0" smtClean="0"/>
              <a:t> w grupie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Formularze</a:t>
            </a:r>
            <a:r>
              <a:rPr lang="pl-PL" sz="1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400" dirty="0" smtClean="0"/>
              <a:t>klikamy przycisk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Więcej formularzy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pl-PL" sz="1400" dirty="0" smtClean="0"/>
              <a:t>a następnie polecenie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Kreator formularzy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R="0" algn="l">
              <a:defRPr/>
            </a:pPr>
            <a:r>
              <a:rPr lang="pl-PL" sz="1400" dirty="0" smtClean="0"/>
              <a:t>Z listy rozwijanej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Tabele/kwerendy </a:t>
            </a:r>
            <a:r>
              <a:rPr lang="pl-PL" sz="1400" dirty="0" smtClean="0"/>
              <a:t>na pierwszej stronie kreatora wybieramy tabelę lub kwerendę dla formularza głównego. Można na przykład utworzyć formularz Klienci zawierający dwa </a:t>
            </a:r>
            <a:r>
              <a:rPr lang="pl-PL" sz="1400" dirty="0" err="1" smtClean="0"/>
              <a:t>podformularze</a:t>
            </a:r>
            <a:r>
              <a:rPr lang="pl-PL" sz="1400" dirty="0" smtClean="0"/>
              <a:t> — </a:t>
            </a:r>
            <a:r>
              <a:rPr lang="pl-PL" sz="1400" dirty="0" err="1" smtClean="0"/>
              <a:t>podformularz</a:t>
            </a:r>
            <a:r>
              <a:rPr lang="pl-PL" sz="1400" dirty="0" smtClean="0"/>
              <a:t> Zamówienia i </a:t>
            </a:r>
            <a:r>
              <a:rPr lang="pl-PL" sz="1400" dirty="0" err="1" smtClean="0"/>
              <a:t>podformularz</a:t>
            </a:r>
            <a:endParaRPr lang="pl-PL" sz="1400" dirty="0" smtClean="0"/>
          </a:p>
          <a:p>
            <a:pPr marR="0" algn="l">
              <a:defRPr/>
            </a:pPr>
            <a:r>
              <a:rPr lang="pl-PL" sz="1400" dirty="0" smtClean="0"/>
              <a:t>Klikamy dwukrotnie te pola tabeli lub kwerendy, które chcemy dołączyć.</a:t>
            </a:r>
          </a:p>
          <a:p>
            <a:pPr marR="0" algn="l">
              <a:defRPr/>
            </a:pPr>
            <a:r>
              <a:rPr lang="pl-PL" sz="1400" dirty="0" smtClean="0"/>
              <a:t>Z listy rozwijanej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Tabele/kwerendy</a:t>
            </a:r>
            <a:r>
              <a:rPr lang="pl-PL" sz="1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400" dirty="0" smtClean="0"/>
              <a:t>na tej samej stronie kreatora wybieramy tabelę lub kwerendę dla pierwszego </a:t>
            </a:r>
            <a:r>
              <a:rPr lang="pl-PL" sz="1400" dirty="0" err="1" smtClean="0"/>
              <a:t>podformularza</a:t>
            </a:r>
            <a:r>
              <a:rPr lang="pl-PL" sz="1400" dirty="0" smtClean="0"/>
              <a:t>. W tym przykładzie klikamy tabelę Zamówienia (stronę „wiele” pierwszej relacji </a:t>
            </a:r>
            <a:r>
              <a:rPr lang="pl-PL" sz="1400" dirty="0" err="1" smtClean="0"/>
              <a:t>jeden-do-wielu</a:t>
            </a:r>
            <a:r>
              <a:rPr lang="pl-PL" sz="1400" dirty="0" smtClean="0"/>
              <a:t>), a następnie klikamy dwukrotnie pola tabeli lub kwerendy, które chcemy dołączyć.</a:t>
            </a:r>
          </a:p>
          <a:p>
            <a:pPr marR="0" algn="l">
              <a:defRPr/>
            </a:pPr>
            <a:r>
              <a:rPr lang="pl-PL" sz="1400" dirty="0" smtClean="0"/>
              <a:t>Z listy rozwijanej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Tabele/kwerendy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400" dirty="0" smtClean="0"/>
              <a:t>na tej samej stronie kreatora wybieramy tabelę lub kwerendę dla drugiego </a:t>
            </a:r>
            <a:r>
              <a:rPr lang="pl-PL" sz="1400" dirty="0" err="1" smtClean="0"/>
              <a:t>podformularza</a:t>
            </a:r>
            <a:r>
              <a:rPr lang="pl-PL" sz="1400" dirty="0" smtClean="0"/>
              <a:t>. W tym przykładzie klikamy tabelę Szczegóły zamówień (stronę „wiele” drugiej relacji </a:t>
            </a:r>
            <a:r>
              <a:rPr lang="pl-PL" sz="1400" dirty="0" err="1" smtClean="0"/>
              <a:t>jeden-do-wielu</a:t>
            </a:r>
            <a:r>
              <a:rPr lang="pl-PL" sz="1400" dirty="0" smtClean="0"/>
              <a:t>), a następnie klikamy dwukrotnie pola tabeli lub kwerendy, które chcemy dołączyć.</a:t>
            </a:r>
          </a:p>
          <a:p>
            <a:pPr marR="0" algn="l">
              <a:defRPr/>
            </a:pPr>
            <a:r>
              <a:rPr lang="pl-PL" sz="1400" dirty="0" smtClean="0"/>
              <a:t>Jeśli relacje zostały poprawnie ustawione przed uruchomieniem kreatora, kliknięcie przycisku </a:t>
            </a:r>
            <a:r>
              <a:rPr lang="pl-PL" sz="1400" b="1" dirty="0" smtClean="0"/>
              <a:t>Dalej</a:t>
            </a:r>
            <a:r>
              <a:rPr lang="pl-PL" sz="1400" dirty="0" smtClean="0"/>
              <a:t> spowoduje, że kreator wyświetli pytanie </a:t>
            </a:r>
            <a:r>
              <a:rPr lang="pl-PL" sz="1400" b="1" dirty="0" smtClean="0"/>
              <a:t>W jaki sposób dane mają być wyświetlane?</a:t>
            </a:r>
            <a:r>
              <a:rPr lang="pl-PL" sz="1400" dirty="0" smtClean="0"/>
              <a:t> — według której tabeli lub kwerendy. W tym przykładzie ma zostać utworzony formularz Klienci, dlatego klikamy polecenie </a:t>
            </a:r>
            <a:r>
              <a:rPr lang="pl-PL" sz="1400" b="1" dirty="0" smtClean="0"/>
              <a:t>Klienci</a:t>
            </a:r>
            <a:r>
              <a:rPr lang="pl-PL" sz="1400" dirty="0" smtClean="0"/>
              <a:t>.</a:t>
            </a:r>
          </a:p>
          <a:p>
            <a:pPr marR="0" algn="l">
              <a:defRPr/>
            </a:pPr>
            <a:r>
              <a:rPr lang="pl-PL" sz="1400" dirty="0" smtClean="0"/>
              <a:t>Zaznaczamy opcję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Formularz z </a:t>
            </a:r>
            <a:r>
              <a:rPr lang="pl-PL" sz="1400" b="1" dirty="0" err="1" smtClean="0">
                <a:solidFill>
                  <a:schemeClr val="accent2">
                    <a:lumMod val="75000"/>
                  </a:schemeClr>
                </a:solidFill>
              </a:rPr>
              <a:t>podformularzem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pl-PL" sz="1400" b="1" dirty="0" err="1" smtClean="0">
                <a:solidFill>
                  <a:schemeClr val="accent2">
                    <a:lumMod val="75000"/>
                  </a:schemeClr>
                </a:solidFill>
              </a:rPr>
              <a:t>ami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R="0" algn="l">
              <a:defRPr/>
            </a:pPr>
            <a:r>
              <a:rPr lang="pl-PL" sz="1400" dirty="0" smtClean="0"/>
              <a:t>Po kliknięciu przycisku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Zakończ</a:t>
            </a:r>
            <a:r>
              <a:rPr lang="pl-PL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1400" dirty="0" smtClean="0"/>
              <a:t>program Access utworzy formularz główny zawierający dwa formanty </a:t>
            </a:r>
            <a:r>
              <a:rPr lang="pl-PL" sz="1400" dirty="0" err="1" smtClean="0"/>
              <a:t>podformularzy</a:t>
            </a:r>
            <a:r>
              <a:rPr lang="pl-PL" sz="1400" dirty="0" smtClean="0"/>
              <a:t>, a także utworzy dwa inne obiekty formularza — po jednym dla każdego </a:t>
            </a:r>
            <a:r>
              <a:rPr lang="pl-PL" sz="1400" dirty="0" err="1" smtClean="0"/>
              <a:t>podformularza</a:t>
            </a:r>
            <a:r>
              <a:rPr lang="pl-PL" sz="1400" dirty="0" smtClean="0"/>
              <a:t>.</a:t>
            </a:r>
          </a:p>
          <a:p>
            <a:pPr marR="0" algn="l">
              <a:defRPr/>
            </a:pPr>
            <a:endParaRPr lang="pl-PL" sz="1400" dirty="0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1928813"/>
            <a:ext cx="225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8001024" y="6429396"/>
            <a:ext cx="621218" cy="28575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RelaxedModerately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Niestandardowy 37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35D00"/>
      </a:accent4>
      <a:accent5>
        <a:srgbClr val="964305"/>
      </a:accent5>
      <a:accent6>
        <a:srgbClr val="475A8D"/>
      </a:accent6>
      <a:hlink>
        <a:srgbClr val="C58C00"/>
      </a:hlink>
      <a:folHlink>
        <a:srgbClr val="93690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785</TotalTime>
  <Words>1800</Words>
  <Application>Microsoft Office PowerPoint</Application>
  <PresentationFormat>Pokaz na ekranie (4:3)</PresentationFormat>
  <Paragraphs>160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Times New Roman</vt:lpstr>
      <vt:lpstr>Wingdings</vt:lpstr>
      <vt:lpstr>Gloucester MT Extra Condensed</vt:lpstr>
      <vt:lpstr>Przepływ</vt:lpstr>
      <vt:lpstr> Projektowanie  formularzy </vt:lpstr>
      <vt:lpstr>Formularze</vt:lpstr>
      <vt:lpstr>Tworzenie formularza za pomocą narzędzia Pusty formularz  Tworzenie formularza za pomocą narzędzia Formularz   Tworzenie formularza zawierającego podformularz  (formularz jeden-do-wielu)  Tworzenie formularza dzielonego  Tworzenie formularza za pomocą narzędzia Wiele elementów  Tworzenie formularza za pomocą Kreatora formularzy  Tworzenie formularza z kartami   </vt:lpstr>
      <vt:lpstr>Tworzenie formularza za pomocą narzędzia Pusty formularz</vt:lpstr>
      <vt:lpstr>Tworzenie formularza za pomocą narzędzia Formularz</vt:lpstr>
      <vt:lpstr>Tworzenie formularza zawierającego podformularz (formularz jeden-do-wielu)</vt:lpstr>
      <vt:lpstr>Slajd 7</vt:lpstr>
      <vt:lpstr>Tworzenie podformularza przez przeciągnięcie jednego formularza na inny </vt:lpstr>
      <vt:lpstr>Tworzenie formularza zawierającego dwa podformularze </vt:lpstr>
      <vt:lpstr>Tworzenie formularza zawierającego zagnieżdżone podformularze </vt:lpstr>
      <vt:lpstr>Tworzenie formularza dzielonego</vt:lpstr>
      <vt:lpstr>Tworzenie nowego formularza dzielonego za pomocą narzędzia Formularz dzielony </vt:lpstr>
      <vt:lpstr>Przekształcanie istniejącego formularza w formularz dzielony </vt:lpstr>
      <vt:lpstr>Tworzenie formularza za pomocą narzędzia Wiele elementów</vt:lpstr>
      <vt:lpstr>Tworzenie formularza wieloelementowego </vt:lpstr>
      <vt:lpstr>Tworzenie formularza za pomocą Kreatora formularzy</vt:lpstr>
      <vt:lpstr>Tworzenie formularza z kartami</vt:lpstr>
      <vt:lpstr>Slajd 18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Office Access 2007 Obiekty baz danych</dc:title>
  <dc:creator>na przykład tomek</dc:creator>
  <cp:lastModifiedBy>Zuza</cp:lastModifiedBy>
  <cp:revision>89</cp:revision>
  <dcterms:created xsi:type="dcterms:W3CDTF">2009-11-09T09:35:40Z</dcterms:created>
  <dcterms:modified xsi:type="dcterms:W3CDTF">2011-04-12T09:08:51Z</dcterms:modified>
</cp:coreProperties>
</file>